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832" r:id="rId2"/>
  </p:sldMasterIdLst>
  <p:notesMasterIdLst>
    <p:notesMasterId r:id="rId18"/>
  </p:notesMasterIdLst>
  <p:sldIdLst>
    <p:sldId id="416" r:id="rId3"/>
    <p:sldId id="370" r:id="rId4"/>
    <p:sldId id="412" r:id="rId5"/>
    <p:sldId id="413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7" r:id="rId14"/>
    <p:sldId id="429" r:id="rId15"/>
    <p:sldId id="430" r:id="rId16"/>
    <p:sldId id="431" r:id="rId17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DOIN Fabrice" initials="BF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009FE3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8CD1C-3648-4902-A0E2-C613C60ED04C}" v="250" dt="2022-05-05T17:56:10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6395" autoAdjust="0"/>
  </p:normalViewPr>
  <p:slideViewPr>
    <p:cSldViewPr showGuides="1">
      <p:cViewPr varScale="1">
        <p:scale>
          <a:sx n="114" d="100"/>
          <a:sy n="114" d="100"/>
        </p:scale>
        <p:origin x="141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087B8-57AC-4307-863A-691467937D32}" type="datetimeFigureOut">
              <a:rPr lang="fr-FR"/>
              <a:pPr>
                <a:defRPr/>
              </a:pPr>
              <a:t>25/10/2024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788A24-1B4C-4437-8E2D-6402A2E5A1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631c027cd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5631c027cd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784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8618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804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51255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6549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521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6457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788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699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551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546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8501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D4D45B-8784-4CD6-9FC3-6DEB23BCE378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95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/>
          <p:cNvSpPr/>
          <p:nvPr userDrawn="1"/>
        </p:nvSpPr>
        <p:spPr>
          <a:xfrm flipH="1">
            <a:off x="0" y="5400675"/>
            <a:ext cx="9144000" cy="1484313"/>
          </a:xfrm>
          <a:prstGeom prst="rtTriangle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pic>
        <p:nvPicPr>
          <p:cNvPr id="9" name="Image 8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787" y="620688"/>
            <a:ext cx="1905000" cy="716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5787" y="1463234"/>
            <a:ext cx="1905000" cy="902823"/>
          </a:xfrm>
          <a:prstGeom prst="rect">
            <a:avLst/>
          </a:prstGeom>
        </p:spPr>
      </p:pic>
      <p:pic>
        <p:nvPicPr>
          <p:cNvPr id="2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832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26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E4DF9-1150-4E9F-9DFD-E47C0F90E3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74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2266-860D-4AC3-98C2-53C753307D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033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CC8D-F60D-40FA-887F-1189D670DD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55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CD12-43B9-465D-A725-7C55D9DC0D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5600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337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" type="title" preserve="1">
  <p:cSld name="Couvertur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44000" cy="532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200000"/>
            <a:ext cx="9144000" cy="16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678000" y="978033"/>
            <a:ext cx="3850200" cy="1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05675" y="3459817"/>
            <a:ext cx="3850200" cy="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9125" y="5811300"/>
            <a:ext cx="2531400" cy="65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187500" cy="43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3678000" y="5824000"/>
            <a:ext cx="1788000" cy="46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3678000" y="5824000"/>
            <a:ext cx="1788000" cy="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677946" y="3513949"/>
            <a:ext cx="266398" cy="360633"/>
            <a:chOff x="702779" y="2916485"/>
            <a:chExt cx="324756" cy="329727"/>
          </a:xfrm>
        </p:grpSpPr>
        <p:sp>
          <p:nvSpPr>
            <p:cNvPr id="23" name="Google Shape;23;p2"/>
            <p:cNvSpPr/>
            <p:nvPr/>
          </p:nvSpPr>
          <p:spPr>
            <a:xfrm rot="-1400102">
              <a:off x="704925" y="3110979"/>
              <a:ext cx="314309" cy="7606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1911281">
              <a:off x="716764" y="2993706"/>
              <a:ext cx="314343" cy="76257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" name="Image 2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641018"/>
            <a:ext cx="1512168" cy="82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289242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riangle rectangle 4"/>
          <p:cNvSpPr/>
          <p:nvPr userDrawn="1"/>
        </p:nvSpPr>
        <p:spPr>
          <a:xfrm flipH="1">
            <a:off x="0" y="5400675"/>
            <a:ext cx="9144000" cy="1484313"/>
          </a:xfrm>
          <a:prstGeom prst="rtTriangle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6244"/>
            <a:ext cx="8229600" cy="1143000"/>
          </a:xfrm>
        </p:spPr>
        <p:txBody>
          <a:bodyPr/>
          <a:lstStyle>
            <a:lvl1pPr>
              <a:defRPr>
                <a:latin typeface="Dosis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6" name="Image 5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905000" cy="7162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520" y="1103194"/>
            <a:ext cx="1905000" cy="9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2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7075"/>
            <a:ext cx="2892425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riangle rectangle 5"/>
          <p:cNvSpPr/>
          <p:nvPr userDrawn="1"/>
        </p:nvSpPr>
        <p:spPr>
          <a:xfrm flipH="1">
            <a:off x="0" y="5400675"/>
            <a:ext cx="9144000" cy="1484313"/>
          </a:xfrm>
          <a:prstGeom prst="rtTriangle">
            <a:avLst/>
          </a:prstGeom>
          <a:solidFill>
            <a:srgbClr val="E60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143000"/>
          </a:xfrm>
        </p:spPr>
        <p:txBody>
          <a:bodyPr/>
          <a:lstStyle>
            <a:lvl1pPr>
              <a:defRPr>
                <a:latin typeface="Dosis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/>
                </a:solidFill>
                <a:latin typeface="Dosis Light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7" name="Imag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9"/>
            <a:ext cx="971600" cy="4012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2904" y="8189"/>
            <a:ext cx="846615" cy="40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1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uverture" type="title">
  <p:cSld name="Couvertur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9144000" cy="532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200000"/>
            <a:ext cx="9144000" cy="16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678000" y="978033"/>
            <a:ext cx="3850200" cy="10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05675" y="3459817"/>
            <a:ext cx="3850200" cy="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l="9342" t="19399" r="8413" b="17959"/>
          <a:stretch/>
        </p:blipFill>
        <p:spPr>
          <a:xfrm>
            <a:off x="6440426" y="5579400"/>
            <a:ext cx="2273075" cy="105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125" y="5811300"/>
            <a:ext cx="2531400" cy="65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187500" cy="43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3678000" y="5824000"/>
            <a:ext cx="1788000" cy="468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3678000" y="5824000"/>
            <a:ext cx="1788000" cy="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3677946" y="3513949"/>
            <a:ext cx="266398" cy="360633"/>
            <a:chOff x="702779" y="2916485"/>
            <a:chExt cx="324756" cy="329727"/>
          </a:xfrm>
        </p:grpSpPr>
        <p:sp>
          <p:nvSpPr>
            <p:cNvPr id="23" name="Google Shape;23;p2"/>
            <p:cNvSpPr/>
            <p:nvPr/>
          </p:nvSpPr>
          <p:spPr>
            <a:xfrm rot="-1400102">
              <a:off x="704925" y="3110979"/>
              <a:ext cx="314309" cy="7606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 rot="1911281">
              <a:off x="716764" y="2993706"/>
              <a:ext cx="314343" cy="76257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96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6456-D40E-4B80-BC35-853D5618AF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786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8E3D-473E-4E31-81EC-86541AA555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44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58DD-F9BE-4531-BD89-E8D29F4120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338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EF05E-D7E8-4BA8-89EE-E97D9304C6B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7991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D7B1-615A-4B4E-93A5-FE52CE5A26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673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FE1A3B-A227-426E-8950-CDC8A09D45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1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30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ork Sans"/>
              <a:buChar char="●"/>
              <a:defRPr sz="18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●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○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Work Sans"/>
              <a:buChar char="■"/>
              <a:defRPr sz="14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0" y="6386267"/>
            <a:ext cx="548700" cy="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eaLnBrk="1" fontAlgn="auto" hangingPunct="1"/>
            <a:fld id="{00000000-1234-1234-1234-123412341234}" type="slidenum">
              <a:rPr lang="fr-FR" kern="0" smtClean="0">
                <a:solidFill>
                  <a:srgbClr val="FFFFFF"/>
                </a:solidFill>
              </a:rPr>
              <a:pPr eaLnBrk="1" fontAlgn="auto" hangingPunct="1"/>
              <a:t>‹N°›</a:t>
            </a:fld>
            <a:endParaRPr lang="fr-FR" sz="600" kern="0">
              <a:solidFill>
                <a:srgbClr val="FFFFFF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445275" y="6424000"/>
            <a:ext cx="4958400" cy="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r>
              <a:rPr kumimoji="0" lang="fr" sz="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Nom de la présentation</a:t>
            </a:r>
            <a:r>
              <a:rPr kumimoji="0" lang="fr" sz="600" b="1" i="0" u="none" strike="noStrike" kern="0" cap="none" spc="0" normalizeH="0" baseline="0" noProof="0">
                <a:ln>
                  <a:noFill/>
                </a:ln>
                <a:solidFill>
                  <a:srgbClr val="00874D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 | </a:t>
            </a:r>
            <a:r>
              <a:rPr kumimoji="0" lang="fr" sz="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date mois année</a:t>
            </a:r>
            <a:r>
              <a:rPr kumimoji="0" lang="fr" sz="600" b="0" i="0" u="none" strike="noStrike" kern="0" cap="none" spc="0" normalizeH="0" baseline="0" noProof="0">
                <a:ln>
                  <a:noFill/>
                </a:ln>
                <a:solidFill>
                  <a:srgbClr val="00874D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kumimoji="0" lang="fr" sz="600" b="1" i="0" u="none" strike="noStrike" kern="0" cap="none" spc="0" normalizeH="0" baseline="0" noProof="0">
                <a:ln>
                  <a:noFill/>
                </a:ln>
                <a:solidFill>
                  <a:srgbClr val="00874D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|</a:t>
            </a:r>
            <a:r>
              <a:rPr kumimoji="0" lang="fr" sz="600" b="0" i="0" u="none" strike="noStrike" kern="0" cap="none" spc="0" normalizeH="0" baseline="0" noProof="0">
                <a:ln>
                  <a:noFill/>
                </a:ln>
                <a:solidFill>
                  <a:srgbClr val="00874D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kumimoji="0" lang="fr" sz="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Sensibilité du document (à définir par vos soins : confidentiel, sensible, interne, public)</a:t>
            </a:r>
            <a:endParaRPr kumimoji="0" sz="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endParaRPr kumimoji="0" sz="6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7425" y="6424001"/>
            <a:ext cx="676552" cy="28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 r="10"/>
          <a:stretch/>
        </p:blipFill>
        <p:spPr>
          <a:xfrm>
            <a:off x="7857425" y="6424001"/>
            <a:ext cx="676552" cy="28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550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5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Présentation des travaux de réseaux</a:t>
            </a:r>
            <a:endParaRPr dirty="0"/>
          </a:p>
          <a:p>
            <a:endParaRPr dirty="0"/>
          </a:p>
          <a:p>
            <a:r>
              <a:rPr lang="fr" dirty="0"/>
              <a:t>AGEN CHALEUR URBAINE</a:t>
            </a:r>
            <a:endParaRPr dirty="0"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250000"/>
              </a:lnSpc>
              <a:spcAft>
                <a:spcPts val="1200"/>
              </a:spcAft>
            </a:pPr>
            <a:r>
              <a:rPr lang="fr" dirty="0"/>
              <a:t>25 Octobre 2024 </a:t>
            </a:r>
            <a:endParaRPr dirty="0"/>
          </a:p>
        </p:txBody>
      </p:sp>
      <p:pic>
        <p:nvPicPr>
          <p:cNvPr id="243" name="Google Shape;2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676" y="4221088"/>
            <a:ext cx="5889324" cy="976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266205"/>
              </p:ext>
            </p:extLst>
          </p:nvPr>
        </p:nvGraphicFramePr>
        <p:xfrm>
          <a:off x="1254442" y="6525344"/>
          <a:ext cx="6635115" cy="3097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745">
                  <a:extLst>
                    <a:ext uri="{9D8B030D-6E8A-4147-A177-3AD203B41FA5}">
                      <a16:colId xmlns:a16="http://schemas.microsoft.com/office/drawing/2014/main" val="836975050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79056743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501762280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191551350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138240387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94537309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6949393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402360764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940907410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57983246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915956033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816254655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49036258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809148037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690903378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7369786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082365893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58104313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835011356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018749775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40622718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551429602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2775562858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3840927495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4158562168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174487079"/>
                    </a:ext>
                  </a:extLst>
                </a:gridCol>
                <a:gridCol w="245745">
                  <a:extLst>
                    <a:ext uri="{9D8B030D-6E8A-4147-A177-3AD203B41FA5}">
                      <a16:colId xmlns:a16="http://schemas.microsoft.com/office/drawing/2014/main" val="1261244677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Code projet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Emetteur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Type document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Discipline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Zone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N° Ordre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600">
                          <a:effectLst/>
                        </a:rPr>
                        <a:t>Révision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690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A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G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P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X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</a:rPr>
                        <a:t>-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-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_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15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39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2025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sp>
        <p:nvSpPr>
          <p:cNvPr id="37" name="ZoneTexte 8"/>
          <p:cNvSpPr txBox="1">
            <a:spLocks noChangeArrowheads="1"/>
          </p:cNvSpPr>
          <p:nvPr/>
        </p:nvSpPr>
        <p:spPr bwMode="auto">
          <a:xfrm>
            <a:off x="2314873" y="4254617"/>
            <a:ext cx="83573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Bd Liberté</a:t>
            </a:r>
          </a:p>
        </p:txBody>
      </p:sp>
      <p:cxnSp>
        <p:nvCxnSpPr>
          <p:cNvPr id="38" name="Connecteur droit 37"/>
          <p:cNvCxnSpPr>
            <a:stCxn id="37" idx="0"/>
          </p:cNvCxnSpPr>
          <p:nvPr/>
        </p:nvCxnSpPr>
        <p:spPr>
          <a:xfrm flipH="1" flipV="1">
            <a:off x="2637125" y="4108419"/>
            <a:ext cx="95614" cy="14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2555776" y="3961357"/>
            <a:ext cx="5544" cy="1470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8"/>
          <p:cNvSpPr txBox="1">
            <a:spLocks noChangeArrowheads="1"/>
          </p:cNvSpPr>
          <p:nvPr/>
        </p:nvSpPr>
        <p:spPr bwMode="auto">
          <a:xfrm>
            <a:off x="2014966" y="2668938"/>
            <a:ext cx="8357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de Strasbourg</a:t>
            </a:r>
          </a:p>
        </p:txBody>
      </p:sp>
      <p:cxnSp>
        <p:nvCxnSpPr>
          <p:cNvPr id="49" name="Connecteur droit 48"/>
          <p:cNvCxnSpPr>
            <a:stCxn id="48" idx="2"/>
          </p:cNvCxnSpPr>
          <p:nvPr/>
        </p:nvCxnSpPr>
        <p:spPr>
          <a:xfrm>
            <a:off x="2432832" y="3069048"/>
            <a:ext cx="222762" cy="2910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2598988" y="3380680"/>
            <a:ext cx="2161" cy="176666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èche droite 54"/>
          <p:cNvSpPr/>
          <p:nvPr/>
        </p:nvSpPr>
        <p:spPr>
          <a:xfrm rot="5673466">
            <a:off x="2421720" y="3483951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/>
          <p:cNvCxnSpPr/>
          <p:nvPr/>
        </p:nvCxnSpPr>
        <p:spPr>
          <a:xfrm flipH="1" flipV="1">
            <a:off x="2598988" y="3518872"/>
            <a:ext cx="237719" cy="10973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2855064" y="3419588"/>
            <a:ext cx="7544" cy="13775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èche droite 57"/>
          <p:cNvSpPr/>
          <p:nvPr/>
        </p:nvSpPr>
        <p:spPr>
          <a:xfrm>
            <a:off x="2637125" y="3580853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6084168" y="1484784"/>
            <a:ext cx="2984029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Rue Montaigne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Bd de la Liberté</a:t>
            </a:r>
          </a:p>
        </p:txBody>
      </p:sp>
      <p:sp>
        <p:nvSpPr>
          <p:cNvPr id="61" name="Flèche droite 60"/>
          <p:cNvSpPr/>
          <p:nvPr/>
        </p:nvSpPr>
        <p:spPr>
          <a:xfrm rot="16500428">
            <a:off x="2857150" y="3492008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3" name="Connecteur droit 62"/>
          <p:cNvCxnSpPr/>
          <p:nvPr/>
        </p:nvCxnSpPr>
        <p:spPr>
          <a:xfrm flipH="1" flipV="1">
            <a:off x="2637127" y="3395946"/>
            <a:ext cx="292414" cy="23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699231" y="3124919"/>
            <a:ext cx="225478" cy="235141"/>
          </a:xfrm>
          <a:prstGeom prst="rect">
            <a:avLst/>
          </a:prstGeom>
        </p:spPr>
      </p:pic>
      <p:cxnSp>
        <p:nvCxnSpPr>
          <p:cNvPr id="66" name="Connecteur droit 65"/>
          <p:cNvCxnSpPr/>
          <p:nvPr/>
        </p:nvCxnSpPr>
        <p:spPr>
          <a:xfrm>
            <a:off x="3239998" y="4149081"/>
            <a:ext cx="101423" cy="1440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8"/>
          <p:cNvSpPr txBox="1">
            <a:spLocks noChangeArrowheads="1"/>
          </p:cNvSpPr>
          <p:nvPr/>
        </p:nvSpPr>
        <p:spPr bwMode="auto">
          <a:xfrm>
            <a:off x="3753064" y="4265333"/>
            <a:ext cx="175503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René Cassin &amp; SST038 Foyer des jeunes travailleurs</a:t>
            </a:r>
          </a:p>
        </p:txBody>
      </p:sp>
      <p:cxnSp>
        <p:nvCxnSpPr>
          <p:cNvPr id="68" name="Connecteur droit 67"/>
          <p:cNvCxnSpPr>
            <a:stCxn id="67" idx="1"/>
          </p:cNvCxnSpPr>
          <p:nvPr/>
        </p:nvCxnSpPr>
        <p:spPr>
          <a:xfrm flipH="1" flipV="1">
            <a:off x="3399492" y="4265334"/>
            <a:ext cx="353572" cy="200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ag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86" y="3999235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Connecteur droit 71"/>
          <p:cNvCxnSpPr/>
          <p:nvPr/>
        </p:nvCxnSpPr>
        <p:spPr>
          <a:xfrm>
            <a:off x="395536" y="1175715"/>
            <a:ext cx="144016" cy="153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8"/>
          <p:cNvSpPr txBox="1">
            <a:spLocks noChangeArrowheads="1"/>
          </p:cNvSpPr>
          <p:nvPr/>
        </p:nvSpPr>
        <p:spPr bwMode="auto">
          <a:xfrm>
            <a:off x="152258" y="1555569"/>
            <a:ext cx="109578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UVE / ATEMAX</a:t>
            </a:r>
          </a:p>
        </p:txBody>
      </p:sp>
      <p:pic>
        <p:nvPicPr>
          <p:cNvPr id="75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6" y="998130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Connecteur droit 78"/>
          <p:cNvCxnSpPr>
            <a:stCxn id="74" idx="0"/>
          </p:cNvCxnSpPr>
          <p:nvPr/>
        </p:nvCxnSpPr>
        <p:spPr>
          <a:xfrm flipH="1" flipV="1">
            <a:off x="632217" y="1324485"/>
            <a:ext cx="67935" cy="231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539552" y="1190749"/>
            <a:ext cx="72008" cy="138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"/>
          <p:cNvSpPr txBox="1">
            <a:spLocks noChangeArrowheads="1"/>
          </p:cNvSpPr>
          <p:nvPr/>
        </p:nvSpPr>
        <p:spPr bwMode="auto">
          <a:xfrm>
            <a:off x="3500544" y="2958492"/>
            <a:ext cx="109578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Michelet</a:t>
            </a:r>
          </a:p>
        </p:txBody>
      </p:sp>
      <p:cxnSp>
        <p:nvCxnSpPr>
          <p:cNvPr id="83" name="Connecteur droit 82"/>
          <p:cNvCxnSpPr>
            <a:stCxn id="82" idx="2"/>
          </p:cNvCxnSpPr>
          <p:nvPr/>
        </p:nvCxnSpPr>
        <p:spPr>
          <a:xfrm flipH="1">
            <a:off x="3922593" y="3204713"/>
            <a:ext cx="125845" cy="1908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938602" y="3488467"/>
            <a:ext cx="263705" cy="28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33" y="3427677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89" y="3427677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7" name="Connecteur droit 86"/>
          <p:cNvCxnSpPr/>
          <p:nvPr/>
        </p:nvCxnSpPr>
        <p:spPr>
          <a:xfrm flipV="1">
            <a:off x="2452849" y="3377157"/>
            <a:ext cx="14382" cy="73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"/>
          <p:cNvSpPr txBox="1">
            <a:spLocks noChangeArrowheads="1"/>
          </p:cNvSpPr>
          <p:nvPr/>
        </p:nvSpPr>
        <p:spPr bwMode="auto">
          <a:xfrm>
            <a:off x="1526111" y="3561247"/>
            <a:ext cx="8357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SST039 Tribunal</a:t>
            </a:r>
          </a:p>
        </p:txBody>
      </p:sp>
      <p:cxnSp>
        <p:nvCxnSpPr>
          <p:cNvPr id="89" name="Connecteur droit 88"/>
          <p:cNvCxnSpPr/>
          <p:nvPr/>
        </p:nvCxnSpPr>
        <p:spPr>
          <a:xfrm flipV="1">
            <a:off x="2242478" y="3427677"/>
            <a:ext cx="132152" cy="1296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99" y="3852703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Connecteur droit 90"/>
          <p:cNvCxnSpPr/>
          <p:nvPr/>
        </p:nvCxnSpPr>
        <p:spPr>
          <a:xfrm>
            <a:off x="3251974" y="4150328"/>
            <a:ext cx="894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76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>
                <a:solidFill>
                  <a:srgbClr val="009FE3"/>
                </a:solidFill>
              </a:rPr>
              <a:t>2. </a:t>
            </a:r>
            <a:r>
              <a:rPr lang="fr-FR" altLang="fr-FR" sz="2000" dirty="0"/>
              <a:t>Programme 2024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cxnSp>
        <p:nvCxnSpPr>
          <p:cNvPr id="37" name="Connecteur droit 36"/>
          <p:cNvCxnSpPr/>
          <p:nvPr/>
        </p:nvCxnSpPr>
        <p:spPr>
          <a:xfrm>
            <a:off x="2581808" y="3933056"/>
            <a:ext cx="180523" cy="97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8"/>
          <p:cNvSpPr txBox="1">
            <a:spLocks noChangeArrowheads="1"/>
          </p:cNvSpPr>
          <p:nvPr/>
        </p:nvSpPr>
        <p:spPr bwMode="auto">
          <a:xfrm>
            <a:off x="2386065" y="4242303"/>
            <a:ext cx="993796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Lepelletier</a:t>
            </a:r>
          </a:p>
        </p:txBody>
      </p:sp>
      <p:cxnSp>
        <p:nvCxnSpPr>
          <p:cNvPr id="39" name="Connecteur droit 38"/>
          <p:cNvCxnSpPr>
            <a:endCxn id="38" idx="0"/>
          </p:cNvCxnSpPr>
          <p:nvPr/>
        </p:nvCxnSpPr>
        <p:spPr>
          <a:xfrm>
            <a:off x="2790368" y="4005064"/>
            <a:ext cx="92595" cy="23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80" y="3717032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8"/>
          <p:cNvSpPr txBox="1">
            <a:spLocks noChangeArrowheads="1"/>
          </p:cNvSpPr>
          <p:nvPr/>
        </p:nvSpPr>
        <p:spPr bwMode="auto">
          <a:xfrm>
            <a:off x="2233084" y="2680501"/>
            <a:ext cx="8357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de Strasbourg</a:t>
            </a:r>
          </a:p>
        </p:txBody>
      </p:sp>
      <p:cxnSp>
        <p:nvCxnSpPr>
          <p:cNvPr id="43" name="Connecteur droit 42"/>
          <p:cNvCxnSpPr/>
          <p:nvPr/>
        </p:nvCxnSpPr>
        <p:spPr>
          <a:xfrm>
            <a:off x="2819506" y="3421073"/>
            <a:ext cx="235444" cy="13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890006" y="3133271"/>
            <a:ext cx="225478" cy="235141"/>
          </a:xfrm>
          <a:prstGeom prst="rect">
            <a:avLst/>
          </a:prstGeom>
        </p:spPr>
      </p:pic>
      <p:cxnSp>
        <p:nvCxnSpPr>
          <p:cNvPr id="48" name="Connecteur droit 47"/>
          <p:cNvCxnSpPr/>
          <p:nvPr/>
        </p:nvCxnSpPr>
        <p:spPr>
          <a:xfrm flipH="1">
            <a:off x="2543282" y="3380680"/>
            <a:ext cx="55706" cy="66638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èche droite 48"/>
          <p:cNvSpPr/>
          <p:nvPr/>
        </p:nvSpPr>
        <p:spPr>
          <a:xfrm rot="5739045">
            <a:off x="2331440" y="3673002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4" name="Connecteur droit 53"/>
          <p:cNvCxnSpPr/>
          <p:nvPr/>
        </p:nvCxnSpPr>
        <p:spPr>
          <a:xfrm flipH="1">
            <a:off x="2576564" y="3933056"/>
            <a:ext cx="228808" cy="11400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2819506" y="3442938"/>
            <a:ext cx="249310" cy="45705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èche droite 56"/>
          <p:cNvSpPr/>
          <p:nvPr/>
        </p:nvSpPr>
        <p:spPr>
          <a:xfrm rot="17726091">
            <a:off x="2938788" y="3712732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6084168" y="1484784"/>
            <a:ext cx="2984029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Rue Montaigne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Bd de la Liberté</a:t>
            </a:r>
          </a:p>
        </p:txBody>
      </p:sp>
      <p:sp>
        <p:nvSpPr>
          <p:cNvPr id="59" name="ZoneTexte 8"/>
          <p:cNvSpPr txBox="1">
            <a:spLocks noChangeArrowheads="1"/>
          </p:cNvSpPr>
          <p:nvPr/>
        </p:nvSpPr>
        <p:spPr bwMode="auto">
          <a:xfrm>
            <a:off x="3500544" y="2958492"/>
            <a:ext cx="109578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Michelet</a:t>
            </a:r>
          </a:p>
        </p:txBody>
      </p:sp>
      <p:cxnSp>
        <p:nvCxnSpPr>
          <p:cNvPr id="60" name="Connecteur droit 59"/>
          <p:cNvCxnSpPr>
            <a:stCxn id="59" idx="2"/>
          </p:cNvCxnSpPr>
          <p:nvPr/>
        </p:nvCxnSpPr>
        <p:spPr>
          <a:xfrm>
            <a:off x="4048438" y="3204713"/>
            <a:ext cx="203108" cy="2299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4235307" y="3513508"/>
            <a:ext cx="263705" cy="28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73" y="3488142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41" y="3472578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Connecteur droit 64"/>
          <p:cNvCxnSpPr/>
          <p:nvPr/>
        </p:nvCxnSpPr>
        <p:spPr>
          <a:xfrm flipV="1">
            <a:off x="3311640" y="5589240"/>
            <a:ext cx="108232" cy="511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8"/>
          <p:cNvSpPr txBox="1">
            <a:spLocks noChangeArrowheads="1"/>
          </p:cNvSpPr>
          <p:nvPr/>
        </p:nvSpPr>
        <p:spPr bwMode="auto">
          <a:xfrm>
            <a:off x="2891122" y="5893188"/>
            <a:ext cx="110632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SST012 IUT QLIO</a:t>
            </a:r>
          </a:p>
        </p:txBody>
      </p:sp>
      <p:cxnSp>
        <p:nvCxnSpPr>
          <p:cNvPr id="68" name="Connecteur droit 67"/>
          <p:cNvCxnSpPr>
            <a:endCxn id="67" idx="0"/>
          </p:cNvCxnSpPr>
          <p:nvPr/>
        </p:nvCxnSpPr>
        <p:spPr>
          <a:xfrm>
            <a:off x="3407949" y="5655949"/>
            <a:ext cx="36333" cy="237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2141380" y="4488524"/>
            <a:ext cx="132096" cy="92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8"/>
          <p:cNvSpPr txBox="1">
            <a:spLocks noChangeArrowheads="1"/>
          </p:cNvSpPr>
          <p:nvPr/>
        </p:nvSpPr>
        <p:spPr bwMode="auto">
          <a:xfrm>
            <a:off x="1475656" y="4836120"/>
            <a:ext cx="104420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SST002 Hôtel du département</a:t>
            </a:r>
          </a:p>
        </p:txBody>
      </p:sp>
      <p:cxnSp>
        <p:nvCxnSpPr>
          <p:cNvPr id="75" name="Connecteur droit 74"/>
          <p:cNvCxnSpPr>
            <a:endCxn id="74" idx="0"/>
          </p:cNvCxnSpPr>
          <p:nvPr/>
        </p:nvCxnSpPr>
        <p:spPr>
          <a:xfrm flipH="1">
            <a:off x="1997758" y="4667553"/>
            <a:ext cx="143624" cy="168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2650950" y="3421073"/>
            <a:ext cx="0" cy="51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8"/>
          <p:cNvSpPr txBox="1">
            <a:spLocks noChangeArrowheads="1"/>
          </p:cNvSpPr>
          <p:nvPr/>
        </p:nvSpPr>
        <p:spPr bwMode="auto">
          <a:xfrm>
            <a:off x="400287" y="3138102"/>
            <a:ext cx="187756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SST015 Maison d’Arrêt &amp; SST041 Résidence Les Dauphins</a:t>
            </a:r>
          </a:p>
        </p:txBody>
      </p:sp>
      <p:cxnSp>
        <p:nvCxnSpPr>
          <p:cNvPr id="42" name="Connecteur droit 41"/>
          <p:cNvCxnSpPr>
            <a:stCxn id="91" idx="3"/>
          </p:cNvCxnSpPr>
          <p:nvPr/>
        </p:nvCxnSpPr>
        <p:spPr>
          <a:xfrm>
            <a:off x="2277851" y="3338157"/>
            <a:ext cx="345829" cy="96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2743013" y="3354927"/>
            <a:ext cx="0" cy="515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2273476" y="3338157"/>
            <a:ext cx="404603" cy="254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4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2025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sp>
        <p:nvSpPr>
          <p:cNvPr id="37" name="ZoneTexte 8"/>
          <p:cNvSpPr txBox="1">
            <a:spLocks noChangeArrowheads="1"/>
          </p:cNvSpPr>
          <p:nvPr/>
        </p:nvSpPr>
        <p:spPr bwMode="auto">
          <a:xfrm>
            <a:off x="3500544" y="2958492"/>
            <a:ext cx="109578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Michelet</a:t>
            </a:r>
          </a:p>
        </p:txBody>
      </p:sp>
      <p:cxnSp>
        <p:nvCxnSpPr>
          <p:cNvPr id="38" name="Connecteur droit 37"/>
          <p:cNvCxnSpPr>
            <a:stCxn id="37" idx="2"/>
          </p:cNvCxnSpPr>
          <p:nvPr/>
        </p:nvCxnSpPr>
        <p:spPr>
          <a:xfrm>
            <a:off x="4048438" y="3204713"/>
            <a:ext cx="547894" cy="246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521247" y="3526746"/>
            <a:ext cx="263705" cy="28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47" y="3526746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42" y="3450934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Connecteur droit 41"/>
          <p:cNvCxnSpPr/>
          <p:nvPr/>
        </p:nvCxnSpPr>
        <p:spPr>
          <a:xfrm>
            <a:off x="2732739" y="3933056"/>
            <a:ext cx="140973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261" y="3717193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8"/>
          <p:cNvSpPr txBox="1">
            <a:spLocks noChangeArrowheads="1"/>
          </p:cNvSpPr>
          <p:nvPr/>
        </p:nvSpPr>
        <p:spPr bwMode="auto">
          <a:xfrm>
            <a:off x="1532935" y="4159205"/>
            <a:ext cx="124360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SST051 Résidence Pradines</a:t>
            </a:r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2649134" y="4005064"/>
            <a:ext cx="127407" cy="154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2591766" y="3538221"/>
            <a:ext cx="140973" cy="16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2732739" y="3526746"/>
            <a:ext cx="10200" cy="47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8"/>
          <p:cNvSpPr txBox="1">
            <a:spLocks noChangeArrowheads="1"/>
          </p:cNvSpPr>
          <p:nvPr/>
        </p:nvSpPr>
        <p:spPr bwMode="auto">
          <a:xfrm>
            <a:off x="1021030" y="3674471"/>
            <a:ext cx="124360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SST042 Résidence Jeanne D’Arc</a:t>
            </a:r>
          </a:p>
        </p:txBody>
      </p:sp>
      <p:cxnSp>
        <p:nvCxnSpPr>
          <p:cNvPr id="56" name="Connecteur droit 55"/>
          <p:cNvCxnSpPr>
            <a:endCxn id="55" idx="3"/>
          </p:cNvCxnSpPr>
          <p:nvPr/>
        </p:nvCxnSpPr>
        <p:spPr>
          <a:xfrm flipH="1">
            <a:off x="2264636" y="3574485"/>
            <a:ext cx="334352" cy="300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90" y="3592671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3106509" y="4087197"/>
            <a:ext cx="169347" cy="501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8"/>
          <p:cNvSpPr txBox="1">
            <a:spLocks noChangeArrowheads="1"/>
          </p:cNvSpPr>
          <p:nvPr/>
        </p:nvSpPr>
        <p:spPr bwMode="auto">
          <a:xfrm>
            <a:off x="3565263" y="3805130"/>
            <a:ext cx="103106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SST037 Collège Dangla</a:t>
            </a:r>
          </a:p>
        </p:txBody>
      </p:sp>
      <p:cxnSp>
        <p:nvCxnSpPr>
          <p:cNvPr id="63" name="Connecteur droit 62"/>
          <p:cNvCxnSpPr>
            <a:stCxn id="61" idx="1"/>
          </p:cNvCxnSpPr>
          <p:nvPr/>
        </p:nvCxnSpPr>
        <p:spPr>
          <a:xfrm flipH="1">
            <a:off x="3330045" y="4005185"/>
            <a:ext cx="235218" cy="126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2051720" y="3303064"/>
            <a:ext cx="0" cy="2351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92" y="3856077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ZoneTexte 8"/>
          <p:cNvSpPr txBox="1">
            <a:spLocks noChangeArrowheads="1"/>
          </p:cNvSpPr>
          <p:nvPr/>
        </p:nvSpPr>
        <p:spPr bwMode="auto">
          <a:xfrm>
            <a:off x="350373" y="2499489"/>
            <a:ext cx="1537004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SST017 Lycée De Baudre Internat &amp; SST052 Cité Administrative</a:t>
            </a:r>
          </a:p>
        </p:txBody>
      </p:sp>
      <p:cxnSp>
        <p:nvCxnSpPr>
          <p:cNvPr id="74" name="Connecteur droit 73"/>
          <p:cNvCxnSpPr/>
          <p:nvPr/>
        </p:nvCxnSpPr>
        <p:spPr>
          <a:xfrm>
            <a:off x="1776855" y="3053487"/>
            <a:ext cx="214299" cy="28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8"/>
          <p:cNvSpPr txBox="1">
            <a:spLocks noChangeArrowheads="1"/>
          </p:cNvSpPr>
          <p:nvPr/>
        </p:nvSpPr>
        <p:spPr bwMode="auto">
          <a:xfrm>
            <a:off x="2233084" y="2680501"/>
            <a:ext cx="8357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de Strasbourg</a:t>
            </a:r>
          </a:p>
        </p:txBody>
      </p:sp>
      <p:cxnSp>
        <p:nvCxnSpPr>
          <p:cNvPr id="78" name="Connecteur droit 77"/>
          <p:cNvCxnSpPr/>
          <p:nvPr/>
        </p:nvCxnSpPr>
        <p:spPr>
          <a:xfrm>
            <a:off x="2819506" y="3421073"/>
            <a:ext cx="235444" cy="13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2890006" y="3133271"/>
            <a:ext cx="225478" cy="235141"/>
          </a:xfrm>
          <a:prstGeom prst="rect">
            <a:avLst/>
          </a:prstGeom>
        </p:spPr>
      </p:pic>
      <p:cxnSp>
        <p:nvCxnSpPr>
          <p:cNvPr id="81" name="Connecteur droit 80"/>
          <p:cNvCxnSpPr/>
          <p:nvPr/>
        </p:nvCxnSpPr>
        <p:spPr>
          <a:xfrm flipH="1">
            <a:off x="2543282" y="3380680"/>
            <a:ext cx="55706" cy="66638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èche droite 81"/>
          <p:cNvSpPr/>
          <p:nvPr/>
        </p:nvSpPr>
        <p:spPr>
          <a:xfrm rot="5739045">
            <a:off x="2331440" y="3673002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82"/>
          <p:cNvCxnSpPr/>
          <p:nvPr/>
        </p:nvCxnSpPr>
        <p:spPr>
          <a:xfrm flipH="1">
            <a:off x="2576564" y="3933056"/>
            <a:ext cx="228808" cy="11400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H="1">
            <a:off x="2819506" y="3442938"/>
            <a:ext cx="249310" cy="45705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lèche droite 84"/>
          <p:cNvSpPr/>
          <p:nvPr/>
        </p:nvSpPr>
        <p:spPr>
          <a:xfrm rot="17726091">
            <a:off x="2938788" y="3712732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6" name="Connecteur droit 85"/>
          <p:cNvCxnSpPr/>
          <p:nvPr/>
        </p:nvCxnSpPr>
        <p:spPr>
          <a:xfrm flipV="1">
            <a:off x="3225281" y="4365104"/>
            <a:ext cx="86359" cy="3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"/>
          <p:cNvSpPr txBox="1">
            <a:spLocks noChangeArrowheads="1"/>
          </p:cNvSpPr>
          <p:nvPr/>
        </p:nvSpPr>
        <p:spPr bwMode="auto">
          <a:xfrm>
            <a:off x="3486209" y="4444230"/>
            <a:ext cx="109139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SST050 Alphitan</a:t>
            </a:r>
          </a:p>
        </p:txBody>
      </p:sp>
      <p:cxnSp>
        <p:nvCxnSpPr>
          <p:cNvPr id="90" name="Connecteur droit 89"/>
          <p:cNvCxnSpPr>
            <a:stCxn id="89" idx="1"/>
          </p:cNvCxnSpPr>
          <p:nvPr/>
        </p:nvCxnSpPr>
        <p:spPr>
          <a:xfrm flipH="1" flipV="1">
            <a:off x="3292909" y="4400342"/>
            <a:ext cx="193300" cy="166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5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2025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24" y="3614431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Connecteur droit 37"/>
          <p:cNvCxnSpPr/>
          <p:nvPr/>
        </p:nvCxnSpPr>
        <p:spPr>
          <a:xfrm flipH="1">
            <a:off x="2476049" y="3774442"/>
            <a:ext cx="79727" cy="151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2375898" y="3922116"/>
            <a:ext cx="0" cy="89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8"/>
          <p:cNvSpPr txBox="1">
            <a:spLocks noChangeArrowheads="1"/>
          </p:cNvSpPr>
          <p:nvPr/>
        </p:nvSpPr>
        <p:spPr bwMode="auto">
          <a:xfrm>
            <a:off x="2704811" y="3860283"/>
            <a:ext cx="97434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du Maréchal Juin</a:t>
            </a:r>
          </a:p>
        </p:txBody>
      </p:sp>
      <p:cxnSp>
        <p:nvCxnSpPr>
          <p:cNvPr id="41" name="Connecteur droit 40"/>
          <p:cNvCxnSpPr>
            <a:stCxn id="40" idx="1"/>
          </p:cNvCxnSpPr>
          <p:nvPr/>
        </p:nvCxnSpPr>
        <p:spPr>
          <a:xfrm flipH="1" flipV="1">
            <a:off x="2515912" y="3967025"/>
            <a:ext cx="188899" cy="9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2367704" y="3922116"/>
            <a:ext cx="108345" cy="3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4829423" y="3375450"/>
            <a:ext cx="102617" cy="11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8"/>
          <p:cNvSpPr txBox="1">
            <a:spLocks noChangeArrowheads="1"/>
          </p:cNvSpPr>
          <p:nvPr/>
        </p:nvSpPr>
        <p:spPr bwMode="auto">
          <a:xfrm>
            <a:off x="4521247" y="3810360"/>
            <a:ext cx="87728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SST128 48</a:t>
            </a:r>
            <a:r>
              <a:rPr lang="fr-FR" altLang="fr-FR" sz="1000" b="1" baseline="30000" dirty="0"/>
              <a:t>ème</a:t>
            </a:r>
            <a:r>
              <a:rPr lang="fr-FR" altLang="fr-FR" sz="1000" b="1" dirty="0"/>
              <a:t> Régiment</a:t>
            </a:r>
          </a:p>
        </p:txBody>
      </p:sp>
      <p:cxnSp>
        <p:nvCxnSpPr>
          <p:cNvPr id="45" name="Connecteur droit 44"/>
          <p:cNvCxnSpPr>
            <a:stCxn id="44" idx="0"/>
          </p:cNvCxnSpPr>
          <p:nvPr/>
        </p:nvCxnSpPr>
        <p:spPr>
          <a:xfrm flipH="1" flipV="1">
            <a:off x="4932040" y="3487412"/>
            <a:ext cx="27849" cy="322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10" y="3200412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necteur droit 46"/>
          <p:cNvCxnSpPr/>
          <p:nvPr/>
        </p:nvCxnSpPr>
        <p:spPr>
          <a:xfrm rot="1500000" flipH="1" flipV="1">
            <a:off x="4901384" y="3387260"/>
            <a:ext cx="102584" cy="32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3191984" y="5499984"/>
            <a:ext cx="170964" cy="89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3191984" y="5589240"/>
            <a:ext cx="85482" cy="86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8"/>
          <p:cNvSpPr txBox="1">
            <a:spLocks noChangeArrowheads="1"/>
          </p:cNvSpPr>
          <p:nvPr/>
        </p:nvSpPr>
        <p:spPr bwMode="auto">
          <a:xfrm>
            <a:off x="2515912" y="5860474"/>
            <a:ext cx="97434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SST035 Lycée </a:t>
            </a:r>
            <a:r>
              <a:rPr lang="fr-FR" altLang="fr-FR" sz="1000" b="1" dirty="0" err="1"/>
              <a:t>Lomet</a:t>
            </a:r>
            <a:endParaRPr lang="fr-FR" altLang="fr-FR" sz="1000" b="1" dirty="0"/>
          </a:p>
        </p:txBody>
      </p:sp>
      <p:cxnSp>
        <p:nvCxnSpPr>
          <p:cNvPr id="57" name="Connecteur droit 56"/>
          <p:cNvCxnSpPr>
            <a:stCxn id="56" idx="0"/>
          </p:cNvCxnSpPr>
          <p:nvPr/>
        </p:nvCxnSpPr>
        <p:spPr>
          <a:xfrm flipV="1">
            <a:off x="3003085" y="5670036"/>
            <a:ext cx="178044" cy="190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74" y="5333524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necteur droit 59"/>
          <p:cNvCxnSpPr/>
          <p:nvPr/>
        </p:nvCxnSpPr>
        <p:spPr>
          <a:xfrm>
            <a:off x="2051720" y="3303064"/>
            <a:ext cx="0" cy="184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8"/>
          <p:cNvSpPr txBox="1">
            <a:spLocks noChangeArrowheads="1"/>
          </p:cNvSpPr>
          <p:nvPr/>
        </p:nvSpPr>
        <p:spPr bwMode="auto">
          <a:xfrm>
            <a:off x="1070179" y="2653377"/>
            <a:ext cx="987785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SST052 Cité Administrative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1776855" y="3053487"/>
            <a:ext cx="214299" cy="2839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V="1">
            <a:off x="4283447" y="3337388"/>
            <a:ext cx="72529" cy="150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13" y="3320222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ZoneTexte 8"/>
          <p:cNvSpPr txBox="1">
            <a:spLocks noChangeArrowheads="1"/>
          </p:cNvSpPr>
          <p:nvPr/>
        </p:nvSpPr>
        <p:spPr bwMode="auto">
          <a:xfrm>
            <a:off x="3924040" y="2712163"/>
            <a:ext cx="111058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SST127 Résidence Floréal</a:t>
            </a:r>
          </a:p>
        </p:txBody>
      </p:sp>
      <p:cxnSp>
        <p:nvCxnSpPr>
          <p:cNvPr id="69" name="Connecteur droit 68"/>
          <p:cNvCxnSpPr>
            <a:endCxn id="68" idx="2"/>
          </p:cNvCxnSpPr>
          <p:nvPr/>
        </p:nvCxnSpPr>
        <p:spPr>
          <a:xfrm flipV="1">
            <a:off x="4332283" y="3112273"/>
            <a:ext cx="147050" cy="190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V="1">
            <a:off x="3112774" y="3403566"/>
            <a:ext cx="107583" cy="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3220357" y="3303064"/>
            <a:ext cx="14368" cy="100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"/>
          <p:cNvSpPr txBox="1">
            <a:spLocks noChangeArrowheads="1"/>
          </p:cNvSpPr>
          <p:nvPr/>
        </p:nvSpPr>
        <p:spPr bwMode="auto">
          <a:xfrm>
            <a:off x="2843808" y="2671478"/>
            <a:ext cx="89059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SST031 Lycée Palissy</a:t>
            </a:r>
          </a:p>
        </p:txBody>
      </p:sp>
      <p:cxnSp>
        <p:nvCxnSpPr>
          <p:cNvPr id="83" name="Connecteur droit 82"/>
          <p:cNvCxnSpPr>
            <a:endCxn id="82" idx="2"/>
          </p:cNvCxnSpPr>
          <p:nvPr/>
        </p:nvCxnSpPr>
        <p:spPr>
          <a:xfrm flipV="1">
            <a:off x="3220357" y="3071588"/>
            <a:ext cx="68750" cy="1961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4206716" y="3521404"/>
            <a:ext cx="112995" cy="173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>
            <a:off x="4259353" y="3674977"/>
            <a:ext cx="41093" cy="53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8"/>
          <p:cNvSpPr txBox="1">
            <a:spLocks noChangeArrowheads="1"/>
          </p:cNvSpPr>
          <p:nvPr/>
        </p:nvSpPr>
        <p:spPr bwMode="auto">
          <a:xfrm>
            <a:off x="3574737" y="4294844"/>
            <a:ext cx="124663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SST099 Résidence Rodrigues</a:t>
            </a:r>
          </a:p>
        </p:txBody>
      </p:sp>
      <p:cxnSp>
        <p:nvCxnSpPr>
          <p:cNvPr id="92" name="Connecteur droit 91"/>
          <p:cNvCxnSpPr>
            <a:stCxn id="91" idx="0"/>
          </p:cNvCxnSpPr>
          <p:nvPr/>
        </p:nvCxnSpPr>
        <p:spPr>
          <a:xfrm flipV="1">
            <a:off x="4198057" y="3781119"/>
            <a:ext cx="61296" cy="513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98" y="3569353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60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2025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524" y="3614431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Connecteur droit 36"/>
          <p:cNvCxnSpPr/>
          <p:nvPr/>
        </p:nvCxnSpPr>
        <p:spPr>
          <a:xfrm flipH="1">
            <a:off x="2476049" y="3774442"/>
            <a:ext cx="79727" cy="151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375898" y="3922116"/>
            <a:ext cx="0" cy="89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8"/>
          <p:cNvSpPr txBox="1">
            <a:spLocks noChangeArrowheads="1"/>
          </p:cNvSpPr>
          <p:nvPr/>
        </p:nvSpPr>
        <p:spPr bwMode="auto">
          <a:xfrm>
            <a:off x="2704811" y="3860283"/>
            <a:ext cx="97434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du Maréchal Juin</a:t>
            </a:r>
          </a:p>
        </p:txBody>
      </p:sp>
      <p:cxnSp>
        <p:nvCxnSpPr>
          <p:cNvPr id="40" name="Connecteur droit 39"/>
          <p:cNvCxnSpPr>
            <a:stCxn id="39" idx="1"/>
          </p:cNvCxnSpPr>
          <p:nvPr/>
        </p:nvCxnSpPr>
        <p:spPr>
          <a:xfrm flipH="1" flipV="1">
            <a:off x="2515912" y="3967025"/>
            <a:ext cx="188899" cy="93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2367704" y="3922116"/>
            <a:ext cx="108345" cy="3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3204057" y="3271431"/>
            <a:ext cx="107583" cy="118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8"/>
          <p:cNvSpPr txBox="1">
            <a:spLocks noChangeArrowheads="1"/>
          </p:cNvSpPr>
          <p:nvPr/>
        </p:nvSpPr>
        <p:spPr bwMode="auto">
          <a:xfrm>
            <a:off x="2843808" y="2671478"/>
            <a:ext cx="89059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SST031 Lycée Palissy</a:t>
            </a:r>
          </a:p>
        </p:txBody>
      </p:sp>
      <p:cxnSp>
        <p:nvCxnSpPr>
          <p:cNvPr id="44" name="Connecteur droit 43"/>
          <p:cNvCxnSpPr>
            <a:endCxn id="43" idx="2"/>
          </p:cNvCxnSpPr>
          <p:nvPr/>
        </p:nvCxnSpPr>
        <p:spPr>
          <a:xfrm flipV="1">
            <a:off x="3257848" y="3071588"/>
            <a:ext cx="31259" cy="190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206716" y="3521404"/>
            <a:ext cx="112995" cy="1734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4259353" y="3674977"/>
            <a:ext cx="41093" cy="53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8"/>
          <p:cNvSpPr txBox="1">
            <a:spLocks noChangeArrowheads="1"/>
          </p:cNvSpPr>
          <p:nvPr/>
        </p:nvSpPr>
        <p:spPr bwMode="auto">
          <a:xfrm>
            <a:off x="3574737" y="4294844"/>
            <a:ext cx="124663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SST099 Résidence Rodrigues</a:t>
            </a:r>
          </a:p>
        </p:txBody>
      </p:sp>
      <p:cxnSp>
        <p:nvCxnSpPr>
          <p:cNvPr id="48" name="Connecteur droit 47"/>
          <p:cNvCxnSpPr>
            <a:stCxn id="47" idx="0"/>
          </p:cNvCxnSpPr>
          <p:nvPr/>
        </p:nvCxnSpPr>
        <p:spPr>
          <a:xfrm flipV="1">
            <a:off x="4198057" y="3781119"/>
            <a:ext cx="61296" cy="5137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98" y="3569353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64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2025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5760430" y="4149081"/>
            <a:ext cx="324035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Mise en service du réseau de chaleur urbain</a:t>
            </a:r>
          </a:p>
        </p:txBody>
      </p:sp>
    </p:spTree>
    <p:extLst>
      <p:ext uri="{BB962C8B-B14F-4D97-AF65-F5344CB8AC3E}">
        <p14:creationId xmlns:p14="http://schemas.microsoft.com/office/powerpoint/2010/main" val="67606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695575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dirty="0"/>
              <a:t>Programme 2024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pPr>
              <a:defRPr/>
            </a:pPr>
            <a:fld id="{A3FE1A3B-A227-426E-8950-CDC8A09D451A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3929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2024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pic>
        <p:nvPicPr>
          <p:cNvPr id="77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4" y="4561961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901" y="4229941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9" name="Connecteur droit 78"/>
          <p:cNvCxnSpPr/>
          <p:nvPr/>
        </p:nvCxnSpPr>
        <p:spPr>
          <a:xfrm flipV="1">
            <a:off x="1072515" y="4490416"/>
            <a:ext cx="139136" cy="223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8"/>
          <p:cNvSpPr txBox="1">
            <a:spLocks noChangeArrowheads="1"/>
          </p:cNvSpPr>
          <p:nvPr/>
        </p:nvSpPr>
        <p:spPr bwMode="auto">
          <a:xfrm>
            <a:off x="916455" y="5119154"/>
            <a:ext cx="846287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de Verdun</a:t>
            </a:r>
          </a:p>
        </p:txBody>
      </p:sp>
      <p:cxnSp>
        <p:nvCxnSpPr>
          <p:cNvPr id="81" name="Connecteur droit 80"/>
          <p:cNvCxnSpPr>
            <a:stCxn id="80" idx="0"/>
          </p:cNvCxnSpPr>
          <p:nvPr/>
        </p:nvCxnSpPr>
        <p:spPr>
          <a:xfrm flipH="1" flipV="1">
            <a:off x="1222901" y="4709361"/>
            <a:ext cx="116698" cy="4097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H="1" flipV="1">
            <a:off x="844752" y="6543066"/>
            <a:ext cx="274056" cy="48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H="1" flipV="1">
            <a:off x="704520" y="6389882"/>
            <a:ext cx="140232" cy="153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733231" y="6529091"/>
            <a:ext cx="111521" cy="106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"/>
          <p:cNvSpPr txBox="1">
            <a:spLocks noChangeArrowheads="1"/>
          </p:cNvSpPr>
          <p:nvPr/>
        </p:nvSpPr>
        <p:spPr bwMode="auto">
          <a:xfrm>
            <a:off x="1327976" y="6076457"/>
            <a:ext cx="1638468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SST058 UPSA Gascogne et SST125 collège Théophile de Viau : selon plan de coordination UPSA</a:t>
            </a:r>
          </a:p>
        </p:txBody>
      </p:sp>
      <p:cxnSp>
        <p:nvCxnSpPr>
          <p:cNvPr id="88" name="Connecteur droit 87"/>
          <p:cNvCxnSpPr>
            <a:stCxn id="87" idx="1"/>
          </p:cNvCxnSpPr>
          <p:nvPr/>
        </p:nvCxnSpPr>
        <p:spPr>
          <a:xfrm flipH="1">
            <a:off x="1052514" y="6430400"/>
            <a:ext cx="275462" cy="986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H="1" flipV="1">
            <a:off x="733231" y="6612623"/>
            <a:ext cx="70117" cy="77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8"/>
          <p:cNvSpPr txBox="1">
            <a:spLocks noChangeArrowheads="1"/>
          </p:cNvSpPr>
          <p:nvPr/>
        </p:nvSpPr>
        <p:spPr bwMode="auto">
          <a:xfrm>
            <a:off x="2056460" y="3116119"/>
            <a:ext cx="99863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Montaigne</a:t>
            </a:r>
          </a:p>
        </p:txBody>
      </p:sp>
      <p:cxnSp>
        <p:nvCxnSpPr>
          <p:cNvPr id="105" name="Connecteur droit 104"/>
          <p:cNvCxnSpPr>
            <a:stCxn id="104" idx="2"/>
          </p:cNvCxnSpPr>
          <p:nvPr/>
        </p:nvCxnSpPr>
        <p:spPr>
          <a:xfrm>
            <a:off x="2555776" y="3362340"/>
            <a:ext cx="0" cy="2448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2555776" y="3691097"/>
            <a:ext cx="27505" cy="313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Image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17" y="3691097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Flèche droite 107"/>
          <p:cNvSpPr/>
          <p:nvPr/>
        </p:nvSpPr>
        <p:spPr>
          <a:xfrm rot="19377218">
            <a:off x="2762729" y="3937325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108"/>
          <p:cNvCxnSpPr/>
          <p:nvPr/>
        </p:nvCxnSpPr>
        <p:spPr>
          <a:xfrm>
            <a:off x="2594462" y="3604797"/>
            <a:ext cx="349432" cy="2259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lèche droite 109"/>
          <p:cNvSpPr/>
          <p:nvPr/>
        </p:nvSpPr>
        <p:spPr>
          <a:xfrm rot="8403258">
            <a:off x="2585038" y="3848120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Flèche droite 110"/>
          <p:cNvSpPr/>
          <p:nvPr/>
        </p:nvSpPr>
        <p:spPr>
          <a:xfrm rot="11061962">
            <a:off x="2678531" y="3469633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Flèche droite 111"/>
          <p:cNvSpPr/>
          <p:nvPr/>
        </p:nvSpPr>
        <p:spPr>
          <a:xfrm rot="351657">
            <a:off x="2642269" y="3709238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3" name="Connecteur droit 112"/>
          <p:cNvCxnSpPr/>
          <p:nvPr/>
        </p:nvCxnSpPr>
        <p:spPr>
          <a:xfrm flipV="1">
            <a:off x="2798261" y="3654117"/>
            <a:ext cx="181322" cy="30664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flipV="1">
            <a:off x="2552121" y="3947859"/>
            <a:ext cx="246140" cy="91499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6084168" y="1484784"/>
            <a:ext cx="2984029" cy="830997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Avenue Dr Jean Bru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Bd Edouard Lacour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Bd de la Liberté</a:t>
            </a:r>
          </a:p>
        </p:txBody>
      </p:sp>
      <p:cxnSp>
        <p:nvCxnSpPr>
          <p:cNvPr id="51" name="Connecteur droit 50"/>
          <p:cNvCxnSpPr/>
          <p:nvPr/>
        </p:nvCxnSpPr>
        <p:spPr>
          <a:xfrm flipH="1" flipV="1">
            <a:off x="3515124" y="5720708"/>
            <a:ext cx="31700" cy="79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91" y="5474623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Connecteur droit 59"/>
          <p:cNvCxnSpPr/>
          <p:nvPr/>
        </p:nvCxnSpPr>
        <p:spPr>
          <a:xfrm flipH="1">
            <a:off x="3546824" y="5799825"/>
            <a:ext cx="89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10" y="5767260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53" y="5686755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Connecteur droit 66"/>
          <p:cNvCxnSpPr/>
          <p:nvPr/>
        </p:nvCxnSpPr>
        <p:spPr>
          <a:xfrm flipH="1" flipV="1">
            <a:off x="1960926" y="4088914"/>
            <a:ext cx="18786" cy="252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8"/>
          <p:cNvSpPr txBox="1">
            <a:spLocks noChangeArrowheads="1"/>
          </p:cNvSpPr>
          <p:nvPr/>
        </p:nvSpPr>
        <p:spPr bwMode="auto">
          <a:xfrm>
            <a:off x="971599" y="3442077"/>
            <a:ext cx="97855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Voie sur berge RN1113</a:t>
            </a:r>
          </a:p>
        </p:txBody>
      </p:sp>
      <p:cxnSp>
        <p:nvCxnSpPr>
          <p:cNvPr id="69" name="Connecteur droit 68"/>
          <p:cNvCxnSpPr>
            <a:stCxn id="68" idx="2"/>
          </p:cNvCxnSpPr>
          <p:nvPr/>
        </p:nvCxnSpPr>
        <p:spPr>
          <a:xfrm>
            <a:off x="1460879" y="3842187"/>
            <a:ext cx="370476" cy="2467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8"/>
          <p:cNvSpPr txBox="1">
            <a:spLocks noChangeArrowheads="1"/>
          </p:cNvSpPr>
          <p:nvPr/>
        </p:nvSpPr>
        <p:spPr bwMode="auto">
          <a:xfrm>
            <a:off x="4139952" y="5075940"/>
            <a:ext cx="96857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Michel Serres</a:t>
            </a:r>
          </a:p>
        </p:txBody>
      </p:sp>
      <p:cxnSp>
        <p:nvCxnSpPr>
          <p:cNvPr id="72" name="Connecteur droit 71"/>
          <p:cNvCxnSpPr>
            <a:stCxn id="70" idx="1"/>
          </p:cNvCxnSpPr>
          <p:nvPr/>
        </p:nvCxnSpPr>
        <p:spPr>
          <a:xfrm flipH="1">
            <a:off x="3613517" y="5275995"/>
            <a:ext cx="526435" cy="441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50" y="4375649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3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2024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124629" y="3335649"/>
            <a:ext cx="258006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Pas de travaux en centre-ville d’Agen en Décembre</a:t>
            </a:r>
          </a:p>
        </p:txBody>
      </p:sp>
      <p:cxnSp>
        <p:nvCxnSpPr>
          <p:cNvPr id="38" name="Connecteur droit 37"/>
          <p:cNvCxnSpPr/>
          <p:nvPr/>
        </p:nvCxnSpPr>
        <p:spPr>
          <a:xfrm>
            <a:off x="3635896" y="5805264"/>
            <a:ext cx="1577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8"/>
          <p:cNvSpPr txBox="1">
            <a:spLocks noChangeArrowheads="1"/>
          </p:cNvSpPr>
          <p:nvPr/>
        </p:nvSpPr>
        <p:spPr bwMode="auto">
          <a:xfrm>
            <a:off x="4139952" y="5075940"/>
            <a:ext cx="136815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Michel Serres &amp; SST009 ENAP Ecole</a:t>
            </a:r>
          </a:p>
        </p:txBody>
      </p:sp>
      <p:pic>
        <p:nvPicPr>
          <p:cNvPr id="46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14" y="5733257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71" y="5606560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Connecteur droit 47"/>
          <p:cNvCxnSpPr>
            <a:stCxn id="45" idx="1"/>
          </p:cNvCxnSpPr>
          <p:nvPr/>
        </p:nvCxnSpPr>
        <p:spPr>
          <a:xfrm flipH="1">
            <a:off x="3793684" y="5275995"/>
            <a:ext cx="346268" cy="4572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844752" y="6543066"/>
            <a:ext cx="274056" cy="482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704520" y="6389882"/>
            <a:ext cx="140232" cy="153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 flipV="1">
            <a:off x="733231" y="6619949"/>
            <a:ext cx="70117" cy="779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733231" y="6529091"/>
            <a:ext cx="111521" cy="106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>
            <a:off x="1052513" y="6353456"/>
            <a:ext cx="275463" cy="175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3714790" y="5805264"/>
            <a:ext cx="37197" cy="96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899592" y="4725144"/>
            <a:ext cx="82188" cy="487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8"/>
          <p:cNvSpPr txBox="1">
            <a:spLocks noChangeArrowheads="1"/>
          </p:cNvSpPr>
          <p:nvPr/>
        </p:nvSpPr>
        <p:spPr bwMode="auto">
          <a:xfrm>
            <a:off x="125520" y="3998185"/>
            <a:ext cx="163846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SST056 Centre technique du Passage</a:t>
            </a:r>
          </a:p>
        </p:txBody>
      </p:sp>
      <p:cxnSp>
        <p:nvCxnSpPr>
          <p:cNvPr id="72" name="Connecteur droit 71"/>
          <p:cNvCxnSpPr>
            <a:stCxn id="71" idx="2"/>
          </p:cNvCxnSpPr>
          <p:nvPr/>
        </p:nvCxnSpPr>
        <p:spPr>
          <a:xfrm>
            <a:off x="944754" y="4398295"/>
            <a:ext cx="37026" cy="293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8"/>
          <p:cNvSpPr txBox="1">
            <a:spLocks noChangeArrowheads="1"/>
          </p:cNvSpPr>
          <p:nvPr/>
        </p:nvSpPr>
        <p:spPr bwMode="auto">
          <a:xfrm>
            <a:off x="1327976" y="6076457"/>
            <a:ext cx="1638468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SST058 UPSA Gascogne et SST125 collège Théophile de Viau : selon plan de coordination UPSA</a:t>
            </a:r>
          </a:p>
        </p:txBody>
      </p:sp>
    </p:spTree>
    <p:extLst>
      <p:ext uri="{BB962C8B-B14F-4D97-AF65-F5344CB8AC3E}">
        <p14:creationId xmlns:p14="http://schemas.microsoft.com/office/powerpoint/2010/main" val="304363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2695575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dirty="0"/>
              <a:t>Programme 2025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pPr>
              <a:defRPr/>
            </a:pPr>
            <a:fld id="{A3FE1A3B-A227-426E-8950-CDC8A09D451A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8047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2025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cxnSp>
        <p:nvCxnSpPr>
          <p:cNvPr id="68" name="Connecteur droit 67"/>
          <p:cNvCxnSpPr/>
          <p:nvPr/>
        </p:nvCxnSpPr>
        <p:spPr>
          <a:xfrm rot="-900000" flipH="1">
            <a:off x="2267744" y="3400795"/>
            <a:ext cx="46044" cy="138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8"/>
          <p:cNvSpPr txBox="1">
            <a:spLocks noChangeArrowheads="1"/>
          </p:cNvSpPr>
          <p:nvPr/>
        </p:nvSpPr>
        <p:spPr bwMode="auto">
          <a:xfrm>
            <a:off x="1300573" y="2989791"/>
            <a:ext cx="76727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Allée Pomarède</a:t>
            </a:r>
          </a:p>
        </p:txBody>
      </p:sp>
      <p:cxnSp>
        <p:nvCxnSpPr>
          <p:cNvPr id="70" name="Connecteur droit 69"/>
          <p:cNvCxnSpPr>
            <a:stCxn id="69" idx="3"/>
          </p:cNvCxnSpPr>
          <p:nvPr/>
        </p:nvCxnSpPr>
        <p:spPr>
          <a:xfrm>
            <a:off x="2067849" y="3189846"/>
            <a:ext cx="182728" cy="1735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H="1">
            <a:off x="2216980" y="3543105"/>
            <a:ext cx="113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1573228" y="4085131"/>
            <a:ext cx="415185" cy="46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99" y="4176586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8"/>
          <p:cNvSpPr txBox="1">
            <a:spLocks noChangeArrowheads="1"/>
          </p:cNvSpPr>
          <p:nvPr/>
        </p:nvSpPr>
        <p:spPr bwMode="auto">
          <a:xfrm>
            <a:off x="702389" y="3581147"/>
            <a:ext cx="964676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Pont de Pierre</a:t>
            </a:r>
          </a:p>
        </p:txBody>
      </p:sp>
      <p:cxnSp>
        <p:nvCxnSpPr>
          <p:cNvPr id="45" name="Connecteur droit 44"/>
          <p:cNvCxnSpPr>
            <a:endCxn id="44" idx="2"/>
          </p:cNvCxnSpPr>
          <p:nvPr/>
        </p:nvCxnSpPr>
        <p:spPr>
          <a:xfrm flipH="1" flipV="1">
            <a:off x="1184727" y="3827368"/>
            <a:ext cx="372260" cy="257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2655672" y="3024810"/>
            <a:ext cx="77067" cy="127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8"/>
          <p:cNvSpPr txBox="1">
            <a:spLocks noChangeArrowheads="1"/>
          </p:cNvSpPr>
          <p:nvPr/>
        </p:nvSpPr>
        <p:spPr bwMode="auto">
          <a:xfrm>
            <a:off x="1993855" y="2563865"/>
            <a:ext cx="1252307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Cours Washington</a:t>
            </a:r>
          </a:p>
        </p:txBody>
      </p:sp>
      <p:cxnSp>
        <p:nvCxnSpPr>
          <p:cNvPr id="48" name="Connecteur droit 47"/>
          <p:cNvCxnSpPr>
            <a:stCxn id="47" idx="2"/>
          </p:cNvCxnSpPr>
          <p:nvPr/>
        </p:nvCxnSpPr>
        <p:spPr>
          <a:xfrm>
            <a:off x="2620009" y="2810086"/>
            <a:ext cx="28198" cy="191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48" y="3376417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Connecteur droit 54"/>
          <p:cNvCxnSpPr/>
          <p:nvPr/>
        </p:nvCxnSpPr>
        <p:spPr>
          <a:xfrm flipH="1">
            <a:off x="1224272" y="4485901"/>
            <a:ext cx="76025" cy="83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1269854" y="4485901"/>
            <a:ext cx="70559" cy="83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84" y="4648801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ZoneTexte 8"/>
          <p:cNvSpPr txBox="1">
            <a:spLocks noChangeArrowheads="1"/>
          </p:cNvSpPr>
          <p:nvPr/>
        </p:nvSpPr>
        <p:spPr bwMode="auto">
          <a:xfrm>
            <a:off x="323726" y="4017682"/>
            <a:ext cx="96467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SST054 Centre culturel</a:t>
            </a:r>
          </a:p>
        </p:txBody>
      </p:sp>
      <p:cxnSp>
        <p:nvCxnSpPr>
          <p:cNvPr id="60" name="Connecteur droit 59"/>
          <p:cNvCxnSpPr/>
          <p:nvPr/>
        </p:nvCxnSpPr>
        <p:spPr>
          <a:xfrm flipH="1" flipV="1">
            <a:off x="1060933" y="4417792"/>
            <a:ext cx="117391" cy="103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899592" y="6093296"/>
            <a:ext cx="720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0" y="6154234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ZoneTexte 8"/>
          <p:cNvSpPr txBox="1">
            <a:spLocks noChangeArrowheads="1"/>
          </p:cNvSpPr>
          <p:nvPr/>
        </p:nvSpPr>
        <p:spPr bwMode="auto">
          <a:xfrm>
            <a:off x="124131" y="5454066"/>
            <a:ext cx="113815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SST110 Résidence André Maurois</a:t>
            </a: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861340" y="5854176"/>
            <a:ext cx="38252" cy="158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ag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64" y="2906447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7" name="Connecteur droit 86"/>
          <p:cNvCxnSpPr/>
          <p:nvPr/>
        </p:nvCxnSpPr>
        <p:spPr>
          <a:xfrm flipH="1" flipV="1">
            <a:off x="3104048" y="3443773"/>
            <a:ext cx="273114" cy="15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"/>
          <p:cNvSpPr txBox="1">
            <a:spLocks noChangeArrowheads="1"/>
          </p:cNvSpPr>
          <p:nvPr/>
        </p:nvSpPr>
        <p:spPr bwMode="auto">
          <a:xfrm>
            <a:off x="2892625" y="3697237"/>
            <a:ext cx="87551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Luxembourg</a:t>
            </a:r>
          </a:p>
        </p:txBody>
      </p:sp>
      <p:cxnSp>
        <p:nvCxnSpPr>
          <p:cNvPr id="89" name="Connecteur droit 88"/>
          <p:cNvCxnSpPr>
            <a:stCxn id="88" idx="0"/>
          </p:cNvCxnSpPr>
          <p:nvPr/>
        </p:nvCxnSpPr>
        <p:spPr>
          <a:xfrm flipH="1" flipV="1">
            <a:off x="3255792" y="3510665"/>
            <a:ext cx="74590" cy="1865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3469088" y="2810086"/>
            <a:ext cx="164763" cy="64967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èche droite 90"/>
          <p:cNvSpPr/>
          <p:nvPr/>
        </p:nvSpPr>
        <p:spPr>
          <a:xfrm rot="18183645">
            <a:off x="3045179" y="3046218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217642" y="3192607"/>
            <a:ext cx="225478" cy="235141"/>
          </a:xfrm>
          <a:prstGeom prst="rect">
            <a:avLst/>
          </a:prstGeom>
        </p:spPr>
      </p:pic>
      <p:cxnSp>
        <p:nvCxnSpPr>
          <p:cNvPr id="93" name="Connecteur droit 92"/>
          <p:cNvCxnSpPr/>
          <p:nvPr/>
        </p:nvCxnSpPr>
        <p:spPr>
          <a:xfrm flipH="1">
            <a:off x="3068304" y="2810086"/>
            <a:ext cx="381870" cy="63368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lèche droite 93"/>
          <p:cNvSpPr/>
          <p:nvPr/>
        </p:nvSpPr>
        <p:spPr>
          <a:xfrm rot="3861227">
            <a:off x="3553785" y="3060240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ZoneTexte 94"/>
          <p:cNvSpPr txBox="1"/>
          <p:nvPr/>
        </p:nvSpPr>
        <p:spPr>
          <a:xfrm>
            <a:off x="6084168" y="1484784"/>
            <a:ext cx="2984029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Bd de la Liberté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Bd Eugène Pelletan</a:t>
            </a:r>
          </a:p>
        </p:txBody>
      </p:sp>
      <p:cxnSp>
        <p:nvCxnSpPr>
          <p:cNvPr id="96" name="Connecteur droit 95"/>
          <p:cNvCxnSpPr/>
          <p:nvPr/>
        </p:nvCxnSpPr>
        <p:spPr>
          <a:xfrm flipH="1">
            <a:off x="3447952" y="5782168"/>
            <a:ext cx="56322" cy="23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H="1">
            <a:off x="3507566" y="5733256"/>
            <a:ext cx="56322" cy="23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8"/>
          <p:cNvSpPr txBox="1">
            <a:spLocks noChangeArrowheads="1"/>
          </p:cNvSpPr>
          <p:nvPr/>
        </p:nvSpPr>
        <p:spPr bwMode="auto">
          <a:xfrm>
            <a:off x="2941977" y="6007616"/>
            <a:ext cx="80454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SST013 IUT DUSA</a:t>
            </a:r>
          </a:p>
        </p:txBody>
      </p:sp>
      <p:cxnSp>
        <p:nvCxnSpPr>
          <p:cNvPr id="103" name="Connecteur droit 102"/>
          <p:cNvCxnSpPr>
            <a:endCxn id="102" idx="0"/>
          </p:cNvCxnSpPr>
          <p:nvPr/>
        </p:nvCxnSpPr>
        <p:spPr>
          <a:xfrm flipH="1">
            <a:off x="3344252" y="5842777"/>
            <a:ext cx="103700" cy="1648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ZoneTexte 8"/>
          <p:cNvSpPr txBox="1">
            <a:spLocks noChangeArrowheads="1"/>
          </p:cNvSpPr>
          <p:nvPr/>
        </p:nvSpPr>
        <p:spPr bwMode="auto">
          <a:xfrm>
            <a:off x="3746526" y="5556297"/>
            <a:ext cx="804549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SST013 IUT GACO</a:t>
            </a:r>
          </a:p>
        </p:txBody>
      </p:sp>
      <p:cxnSp>
        <p:nvCxnSpPr>
          <p:cNvPr id="110" name="Connecteur droit 109"/>
          <p:cNvCxnSpPr>
            <a:stCxn id="109" idx="1"/>
          </p:cNvCxnSpPr>
          <p:nvPr/>
        </p:nvCxnSpPr>
        <p:spPr>
          <a:xfrm flipH="1">
            <a:off x="3592458" y="5756352"/>
            <a:ext cx="1540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9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2025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cxnSp>
        <p:nvCxnSpPr>
          <p:cNvPr id="39" name="Connecteur droit 38"/>
          <p:cNvCxnSpPr/>
          <p:nvPr/>
        </p:nvCxnSpPr>
        <p:spPr>
          <a:xfrm flipH="1">
            <a:off x="1573228" y="4085131"/>
            <a:ext cx="415185" cy="465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99" y="4176586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ZoneTexte 8"/>
          <p:cNvSpPr txBox="1">
            <a:spLocks noChangeArrowheads="1"/>
          </p:cNvSpPr>
          <p:nvPr/>
        </p:nvSpPr>
        <p:spPr bwMode="auto">
          <a:xfrm>
            <a:off x="702389" y="3581147"/>
            <a:ext cx="964676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Pont de Pierre</a:t>
            </a:r>
          </a:p>
        </p:txBody>
      </p:sp>
      <p:cxnSp>
        <p:nvCxnSpPr>
          <p:cNvPr id="46" name="Connecteur droit 45"/>
          <p:cNvCxnSpPr>
            <a:endCxn id="45" idx="2"/>
          </p:cNvCxnSpPr>
          <p:nvPr/>
        </p:nvCxnSpPr>
        <p:spPr>
          <a:xfrm flipH="1" flipV="1">
            <a:off x="1184727" y="3827368"/>
            <a:ext cx="372260" cy="2577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-900000" flipH="1">
            <a:off x="2267744" y="3400795"/>
            <a:ext cx="46044" cy="138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8"/>
          <p:cNvSpPr txBox="1">
            <a:spLocks noChangeArrowheads="1"/>
          </p:cNvSpPr>
          <p:nvPr/>
        </p:nvSpPr>
        <p:spPr bwMode="auto">
          <a:xfrm>
            <a:off x="1300573" y="2989791"/>
            <a:ext cx="76727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Allée Pomarède</a:t>
            </a:r>
          </a:p>
        </p:txBody>
      </p:sp>
      <p:cxnSp>
        <p:nvCxnSpPr>
          <p:cNvPr id="49" name="Connecteur droit 48"/>
          <p:cNvCxnSpPr>
            <a:stCxn id="48" idx="3"/>
          </p:cNvCxnSpPr>
          <p:nvPr/>
        </p:nvCxnSpPr>
        <p:spPr>
          <a:xfrm>
            <a:off x="2067849" y="3189846"/>
            <a:ext cx="182728" cy="1735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2216980" y="3543105"/>
            <a:ext cx="113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Imag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48" y="3376417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Connecteur droit 56"/>
          <p:cNvCxnSpPr/>
          <p:nvPr/>
        </p:nvCxnSpPr>
        <p:spPr>
          <a:xfrm flipH="1" flipV="1">
            <a:off x="3214082" y="3453237"/>
            <a:ext cx="273114" cy="15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8"/>
          <p:cNvSpPr txBox="1">
            <a:spLocks noChangeArrowheads="1"/>
          </p:cNvSpPr>
          <p:nvPr/>
        </p:nvSpPr>
        <p:spPr bwMode="auto">
          <a:xfrm>
            <a:off x="2892625" y="3697237"/>
            <a:ext cx="87551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Luxembourg</a:t>
            </a:r>
          </a:p>
        </p:txBody>
      </p:sp>
      <p:cxnSp>
        <p:nvCxnSpPr>
          <p:cNvPr id="59" name="Connecteur droit 58"/>
          <p:cNvCxnSpPr>
            <a:stCxn id="58" idx="0"/>
          </p:cNvCxnSpPr>
          <p:nvPr/>
        </p:nvCxnSpPr>
        <p:spPr>
          <a:xfrm flipV="1">
            <a:off x="3330382" y="3543105"/>
            <a:ext cx="46780" cy="1541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3469088" y="2810086"/>
            <a:ext cx="164763" cy="64967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èche droite 60"/>
          <p:cNvSpPr/>
          <p:nvPr/>
        </p:nvSpPr>
        <p:spPr>
          <a:xfrm rot="18183645">
            <a:off x="3045179" y="3046218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217642" y="3192607"/>
            <a:ext cx="225478" cy="235141"/>
          </a:xfrm>
          <a:prstGeom prst="rect">
            <a:avLst/>
          </a:prstGeom>
        </p:spPr>
      </p:pic>
      <p:cxnSp>
        <p:nvCxnSpPr>
          <p:cNvPr id="63" name="Connecteur droit 62"/>
          <p:cNvCxnSpPr/>
          <p:nvPr/>
        </p:nvCxnSpPr>
        <p:spPr>
          <a:xfrm flipH="1">
            <a:off x="3068304" y="2810086"/>
            <a:ext cx="381870" cy="63368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lèche droite 63"/>
          <p:cNvSpPr/>
          <p:nvPr/>
        </p:nvSpPr>
        <p:spPr>
          <a:xfrm rot="3861227">
            <a:off x="3553785" y="3060240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2732739" y="2936110"/>
            <a:ext cx="200280" cy="111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8"/>
          <p:cNvSpPr txBox="1">
            <a:spLocks noChangeArrowheads="1"/>
          </p:cNvSpPr>
          <p:nvPr/>
        </p:nvSpPr>
        <p:spPr bwMode="auto">
          <a:xfrm>
            <a:off x="1555810" y="2307754"/>
            <a:ext cx="2353857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Cours Washington &amp; SST 024 Stadium / SST020 Ecole Carnot / SST046 EHPAD</a:t>
            </a:r>
          </a:p>
        </p:txBody>
      </p:sp>
      <p:cxnSp>
        <p:nvCxnSpPr>
          <p:cNvPr id="67" name="Connecteur droit 66"/>
          <p:cNvCxnSpPr>
            <a:stCxn id="66" idx="2"/>
          </p:cNvCxnSpPr>
          <p:nvPr/>
        </p:nvCxnSpPr>
        <p:spPr>
          <a:xfrm>
            <a:off x="2732739" y="2707864"/>
            <a:ext cx="54908" cy="225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Imag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33" y="2871410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Connecteur droit 68"/>
          <p:cNvCxnSpPr/>
          <p:nvPr/>
        </p:nvCxnSpPr>
        <p:spPr>
          <a:xfrm>
            <a:off x="2762802" y="2978356"/>
            <a:ext cx="24845" cy="472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843808" y="2924944"/>
            <a:ext cx="24845" cy="472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2843808" y="2996952"/>
            <a:ext cx="24845" cy="472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6084168" y="1484784"/>
            <a:ext cx="2984029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Bd de la Liberté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Bd Eugène Pelletan</a:t>
            </a:r>
          </a:p>
        </p:txBody>
      </p:sp>
      <p:cxnSp>
        <p:nvCxnSpPr>
          <p:cNvPr id="81" name="Connecteur droit 80"/>
          <p:cNvCxnSpPr/>
          <p:nvPr/>
        </p:nvCxnSpPr>
        <p:spPr>
          <a:xfrm flipH="1">
            <a:off x="3447952" y="5782168"/>
            <a:ext cx="56322" cy="23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ZoneTexte 8"/>
          <p:cNvSpPr txBox="1">
            <a:spLocks noChangeArrowheads="1"/>
          </p:cNvSpPr>
          <p:nvPr/>
        </p:nvSpPr>
        <p:spPr bwMode="auto">
          <a:xfrm>
            <a:off x="2843809" y="6007616"/>
            <a:ext cx="902718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SST034 Résidence La Cressonnière</a:t>
            </a:r>
          </a:p>
        </p:txBody>
      </p:sp>
      <p:cxnSp>
        <p:nvCxnSpPr>
          <p:cNvPr id="92" name="Connecteur droit 91"/>
          <p:cNvCxnSpPr>
            <a:endCxn id="91" idx="0"/>
          </p:cNvCxnSpPr>
          <p:nvPr/>
        </p:nvCxnSpPr>
        <p:spPr>
          <a:xfrm flipH="1">
            <a:off x="3295168" y="5842777"/>
            <a:ext cx="152784" cy="1648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flipH="1" flipV="1">
            <a:off x="1143045" y="4599326"/>
            <a:ext cx="41682" cy="494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55" y="4677034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ZoneTexte 8"/>
          <p:cNvSpPr txBox="1">
            <a:spLocks noChangeArrowheads="1"/>
          </p:cNvSpPr>
          <p:nvPr/>
        </p:nvSpPr>
        <p:spPr bwMode="auto">
          <a:xfrm>
            <a:off x="157782" y="4896732"/>
            <a:ext cx="96467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SST057 Pole Petite Enfance</a:t>
            </a:r>
          </a:p>
        </p:txBody>
      </p:sp>
      <p:cxnSp>
        <p:nvCxnSpPr>
          <p:cNvPr id="96" name="Connecteur droit 95"/>
          <p:cNvCxnSpPr>
            <a:endCxn id="95" idx="0"/>
          </p:cNvCxnSpPr>
          <p:nvPr/>
        </p:nvCxnSpPr>
        <p:spPr>
          <a:xfrm flipH="1">
            <a:off x="640120" y="4648801"/>
            <a:ext cx="403488" cy="2479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1488860" y="4439988"/>
            <a:ext cx="6214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8"/>
          <p:cNvSpPr txBox="1">
            <a:spLocks noChangeArrowheads="1"/>
          </p:cNvSpPr>
          <p:nvPr/>
        </p:nvSpPr>
        <p:spPr bwMode="auto">
          <a:xfrm>
            <a:off x="184544" y="4161859"/>
            <a:ext cx="103569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Traversée digue du Passage</a:t>
            </a:r>
          </a:p>
        </p:txBody>
      </p:sp>
      <p:cxnSp>
        <p:nvCxnSpPr>
          <p:cNvPr id="99" name="Connecteur droit 98"/>
          <p:cNvCxnSpPr>
            <a:endCxn id="98" idx="3"/>
          </p:cNvCxnSpPr>
          <p:nvPr/>
        </p:nvCxnSpPr>
        <p:spPr>
          <a:xfrm flipH="1" flipV="1">
            <a:off x="1220234" y="4361914"/>
            <a:ext cx="242438" cy="71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91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2025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73" name="ZoneTexte 72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 flipH="1">
            <a:off x="2051720" y="3492636"/>
            <a:ext cx="163358" cy="18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8"/>
          <p:cNvSpPr txBox="1">
            <a:spLocks noChangeArrowheads="1"/>
          </p:cNvSpPr>
          <p:nvPr/>
        </p:nvSpPr>
        <p:spPr bwMode="auto">
          <a:xfrm>
            <a:off x="899591" y="3287413"/>
            <a:ext cx="859841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Bonnat</a:t>
            </a:r>
          </a:p>
        </p:txBody>
      </p:sp>
      <p:cxnSp>
        <p:nvCxnSpPr>
          <p:cNvPr id="71" name="Connecteur droit 70"/>
          <p:cNvCxnSpPr>
            <a:stCxn id="54" idx="3"/>
          </p:cNvCxnSpPr>
          <p:nvPr/>
        </p:nvCxnSpPr>
        <p:spPr>
          <a:xfrm>
            <a:off x="1759432" y="3410524"/>
            <a:ext cx="262081" cy="82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57" y="3243929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cteur droit 36"/>
          <p:cNvCxnSpPr/>
          <p:nvPr/>
        </p:nvCxnSpPr>
        <p:spPr>
          <a:xfrm flipH="1">
            <a:off x="3162050" y="5373216"/>
            <a:ext cx="215112" cy="66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8"/>
          <p:cNvSpPr txBox="1">
            <a:spLocks noChangeArrowheads="1"/>
          </p:cNvSpPr>
          <p:nvPr/>
        </p:nvSpPr>
        <p:spPr bwMode="auto">
          <a:xfrm>
            <a:off x="3507002" y="5103927"/>
            <a:ext cx="1111432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SST030 Aquasud</a:t>
            </a:r>
          </a:p>
        </p:txBody>
      </p:sp>
      <p:cxnSp>
        <p:nvCxnSpPr>
          <p:cNvPr id="39" name="Connecteur droit 38"/>
          <p:cNvCxnSpPr/>
          <p:nvPr/>
        </p:nvCxnSpPr>
        <p:spPr>
          <a:xfrm flipH="1">
            <a:off x="3397999" y="5219452"/>
            <a:ext cx="109003" cy="126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3935988" y="5740245"/>
            <a:ext cx="87678" cy="130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8"/>
          <p:cNvSpPr txBox="1">
            <a:spLocks noChangeArrowheads="1"/>
          </p:cNvSpPr>
          <p:nvPr/>
        </p:nvSpPr>
        <p:spPr bwMode="auto">
          <a:xfrm>
            <a:off x="4379580" y="5812459"/>
            <a:ext cx="105651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SST001 clinique Esquirol</a:t>
            </a:r>
          </a:p>
        </p:txBody>
      </p:sp>
      <p:cxnSp>
        <p:nvCxnSpPr>
          <p:cNvPr id="42" name="Connecteur droit 41"/>
          <p:cNvCxnSpPr>
            <a:stCxn id="41" idx="1"/>
          </p:cNvCxnSpPr>
          <p:nvPr/>
        </p:nvCxnSpPr>
        <p:spPr>
          <a:xfrm flipH="1" flipV="1">
            <a:off x="4026006" y="5812460"/>
            <a:ext cx="353574" cy="2000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3995936" y="5618371"/>
            <a:ext cx="33144" cy="128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67" y="5556744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Connecteur droit 46"/>
          <p:cNvCxnSpPr/>
          <p:nvPr/>
        </p:nvCxnSpPr>
        <p:spPr>
          <a:xfrm flipH="1" flipV="1">
            <a:off x="3397999" y="3469225"/>
            <a:ext cx="273114" cy="15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8"/>
          <p:cNvSpPr txBox="1">
            <a:spLocks noChangeArrowheads="1"/>
          </p:cNvSpPr>
          <p:nvPr/>
        </p:nvSpPr>
        <p:spPr bwMode="auto">
          <a:xfrm>
            <a:off x="2892625" y="3697237"/>
            <a:ext cx="87551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Luxembourg</a:t>
            </a:r>
          </a:p>
        </p:txBody>
      </p:sp>
      <p:cxnSp>
        <p:nvCxnSpPr>
          <p:cNvPr id="49" name="Connecteur droit 48"/>
          <p:cNvCxnSpPr>
            <a:stCxn id="48" idx="0"/>
          </p:cNvCxnSpPr>
          <p:nvPr/>
        </p:nvCxnSpPr>
        <p:spPr>
          <a:xfrm flipV="1">
            <a:off x="3330382" y="3516787"/>
            <a:ext cx="119792" cy="180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3469088" y="2810086"/>
            <a:ext cx="164763" cy="64967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èche droite 55"/>
          <p:cNvSpPr/>
          <p:nvPr/>
        </p:nvSpPr>
        <p:spPr>
          <a:xfrm rot="18183645">
            <a:off x="3045179" y="3046218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Imag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07470" y="3192771"/>
            <a:ext cx="225478" cy="235141"/>
          </a:xfrm>
          <a:prstGeom prst="rect">
            <a:avLst/>
          </a:prstGeom>
        </p:spPr>
      </p:pic>
      <p:cxnSp>
        <p:nvCxnSpPr>
          <p:cNvPr id="58" name="Connecteur droit 57"/>
          <p:cNvCxnSpPr/>
          <p:nvPr/>
        </p:nvCxnSpPr>
        <p:spPr>
          <a:xfrm flipH="1">
            <a:off x="3068304" y="2810086"/>
            <a:ext cx="381870" cy="633687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lèche droite 58"/>
          <p:cNvSpPr/>
          <p:nvPr/>
        </p:nvSpPr>
        <p:spPr>
          <a:xfrm rot="3861227">
            <a:off x="3553785" y="3060240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6084168" y="1484784"/>
            <a:ext cx="2984029" cy="58477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Bd de la Liberté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Bd Eugène Pelletan</a:t>
            </a:r>
          </a:p>
        </p:txBody>
      </p:sp>
      <p:cxnSp>
        <p:nvCxnSpPr>
          <p:cNvPr id="61" name="Connecteur droit 60"/>
          <p:cNvCxnSpPr/>
          <p:nvPr/>
        </p:nvCxnSpPr>
        <p:spPr>
          <a:xfrm>
            <a:off x="2949855" y="2930507"/>
            <a:ext cx="159848" cy="377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8"/>
          <p:cNvSpPr txBox="1">
            <a:spLocks noChangeArrowheads="1"/>
          </p:cNvSpPr>
          <p:nvPr/>
        </p:nvSpPr>
        <p:spPr bwMode="auto">
          <a:xfrm>
            <a:off x="2018257" y="2255835"/>
            <a:ext cx="208071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Cours Washington &amp; SST 040 Tour Victor Hugo / SST044 Collège Aunac</a:t>
            </a:r>
          </a:p>
        </p:txBody>
      </p:sp>
      <p:cxnSp>
        <p:nvCxnSpPr>
          <p:cNvPr id="63" name="Connecteur droit 62"/>
          <p:cNvCxnSpPr>
            <a:stCxn id="62" idx="2"/>
          </p:cNvCxnSpPr>
          <p:nvPr/>
        </p:nvCxnSpPr>
        <p:spPr>
          <a:xfrm flipH="1">
            <a:off x="3049390" y="2655945"/>
            <a:ext cx="9222" cy="274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128" y="2984839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Connecteur droit 65"/>
          <p:cNvCxnSpPr/>
          <p:nvPr/>
        </p:nvCxnSpPr>
        <p:spPr>
          <a:xfrm flipH="1" flipV="1">
            <a:off x="2542957" y="4767537"/>
            <a:ext cx="57656" cy="1016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8"/>
          <p:cNvSpPr txBox="1">
            <a:spLocks noChangeArrowheads="1"/>
          </p:cNvSpPr>
          <p:nvPr/>
        </p:nvSpPr>
        <p:spPr bwMode="auto">
          <a:xfrm>
            <a:off x="1331640" y="5059197"/>
            <a:ext cx="1560985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Raccordement chaufferie biogaz &amp; SST026 Serres municipales</a:t>
            </a:r>
          </a:p>
        </p:txBody>
      </p:sp>
      <p:cxnSp>
        <p:nvCxnSpPr>
          <p:cNvPr id="69" name="Connecteur droit 68"/>
          <p:cNvCxnSpPr>
            <a:endCxn id="67" idx="0"/>
          </p:cNvCxnSpPr>
          <p:nvPr/>
        </p:nvCxnSpPr>
        <p:spPr>
          <a:xfrm flipH="1">
            <a:off x="2112133" y="4871038"/>
            <a:ext cx="414258" cy="1881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 flipV="1">
            <a:off x="2683956" y="4797525"/>
            <a:ext cx="1" cy="101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9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re 1"/>
          <p:cNvSpPr>
            <a:spLocks noGrp="1"/>
          </p:cNvSpPr>
          <p:nvPr>
            <p:ph type="title"/>
          </p:nvPr>
        </p:nvSpPr>
        <p:spPr>
          <a:xfrm>
            <a:off x="1831355" y="-10851"/>
            <a:ext cx="7308850" cy="367413"/>
          </a:xfrm>
        </p:spPr>
        <p:txBody>
          <a:bodyPr/>
          <a:lstStyle/>
          <a:p>
            <a:pPr algn="r" eaLnBrk="1" hangingPunct="1"/>
            <a:r>
              <a:rPr lang="fr-FR" altLang="fr-FR" sz="2000" dirty="0"/>
              <a:t>Programme 2025 │</a:t>
            </a:r>
            <a:r>
              <a:rPr lang="fr-FR" altLang="fr-FR" sz="2000" b="1" dirty="0">
                <a:solidFill>
                  <a:srgbClr val="E6007E"/>
                </a:solidFill>
              </a:rPr>
              <a:t>Aperçu Mensuel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043608" y="356562"/>
            <a:ext cx="6917412" cy="267771"/>
            <a:chOff x="2259205" y="970091"/>
            <a:chExt cx="7425302" cy="408082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3521283" y="97857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MAR</a:t>
              </a:r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4142688" y="984881"/>
              <a:ext cx="551072" cy="393291"/>
            </a:xfrm>
            <a:prstGeom prst="roundRect">
              <a:avLst/>
            </a:prstGeom>
            <a:solidFill>
              <a:srgbClr val="E6007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AVR</a:t>
              </a: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4764093" y="976703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MAI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5379767" y="976704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JUIN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5992179" y="982118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JUIL</a:t>
              </a: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6622577" y="97009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AOU</a:t>
              </a: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25297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SEP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7858135" y="980189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OCT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849578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NOV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913343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DEC</a:t>
              </a: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259205" y="984882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JAN</a:t>
              </a:r>
            </a:p>
          </p:txBody>
        </p:sp>
        <p:sp>
          <p:nvSpPr>
            <p:cNvPr id="53" name="Rectangle à coins arrondis 52"/>
            <p:cNvSpPr/>
            <p:nvPr/>
          </p:nvSpPr>
          <p:spPr>
            <a:xfrm>
              <a:off x="2886505" y="984881"/>
              <a:ext cx="551072" cy="39329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bg1">
                      <a:lumMod val="50000"/>
                    </a:schemeClr>
                  </a:solidFill>
                </a:rPr>
                <a:t>FEV</a:t>
              </a:r>
            </a:p>
          </p:txBody>
        </p:sp>
      </p:grpSp>
      <p:sp>
        <p:nvSpPr>
          <p:cNvPr id="89" name="ZoneTexte 88"/>
          <p:cNvSpPr txBox="1"/>
          <p:nvPr/>
        </p:nvSpPr>
        <p:spPr>
          <a:xfrm>
            <a:off x="6516261" y="959560"/>
            <a:ext cx="20208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Déviations prévues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20" y="710758"/>
            <a:ext cx="5496385" cy="6127366"/>
          </a:xfrm>
          <a:prstGeom prst="rect">
            <a:avLst/>
          </a:prstGeom>
        </p:spPr>
      </p:pic>
      <p:cxnSp>
        <p:nvCxnSpPr>
          <p:cNvPr id="36" name="Connecteur droit 35"/>
          <p:cNvCxnSpPr/>
          <p:nvPr/>
        </p:nvCxnSpPr>
        <p:spPr>
          <a:xfrm flipH="1">
            <a:off x="2141380" y="3462561"/>
            <a:ext cx="73963" cy="145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137967" y="3608128"/>
            <a:ext cx="3413" cy="961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08894">
            <a:off x="2238181" y="3482598"/>
            <a:ext cx="225478" cy="235141"/>
          </a:xfrm>
          <a:prstGeom prst="rect">
            <a:avLst/>
          </a:prstGeom>
        </p:spPr>
      </p:pic>
      <p:sp>
        <p:nvSpPr>
          <p:cNvPr id="39" name="Flèche droite 38"/>
          <p:cNvSpPr/>
          <p:nvPr/>
        </p:nvSpPr>
        <p:spPr>
          <a:xfrm rot="16200000">
            <a:off x="1990008" y="3354987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2013316" y="3251131"/>
            <a:ext cx="2797" cy="43753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1985738" y="3224538"/>
            <a:ext cx="437983" cy="36282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V="1">
            <a:off x="2454466" y="3259773"/>
            <a:ext cx="0" cy="139601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èche droite 42"/>
          <p:cNvSpPr/>
          <p:nvPr/>
        </p:nvSpPr>
        <p:spPr>
          <a:xfrm rot="21338864">
            <a:off x="2180432" y="3281572"/>
            <a:ext cx="216696" cy="960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8"/>
          <p:cNvSpPr txBox="1">
            <a:spLocks noChangeArrowheads="1"/>
          </p:cNvSpPr>
          <p:nvPr/>
        </p:nvSpPr>
        <p:spPr bwMode="auto">
          <a:xfrm>
            <a:off x="573164" y="3842807"/>
            <a:ext cx="1221750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Lamouroux &amp; SST017 Lycée De Baudre internat</a:t>
            </a:r>
          </a:p>
        </p:txBody>
      </p:sp>
      <p:cxnSp>
        <p:nvCxnSpPr>
          <p:cNvPr id="45" name="Connecteur droit 44"/>
          <p:cNvCxnSpPr>
            <a:stCxn id="44" idx="3"/>
          </p:cNvCxnSpPr>
          <p:nvPr/>
        </p:nvCxnSpPr>
        <p:spPr>
          <a:xfrm flipV="1">
            <a:off x="1794914" y="3745326"/>
            <a:ext cx="280557" cy="374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6084168" y="1484784"/>
            <a:ext cx="2984029" cy="830997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Cr du 9</a:t>
            </a:r>
            <a:r>
              <a:rPr lang="fr-FR" sz="1600" baseline="30000" dirty="0"/>
              <a:t>ème</a:t>
            </a:r>
            <a:r>
              <a:rPr lang="fr-FR" sz="1600" dirty="0"/>
              <a:t> de ligne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Rue Palissy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Rue du 11 Novembre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611560" y="1268760"/>
            <a:ext cx="216024" cy="601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8"/>
          <p:cNvSpPr txBox="1">
            <a:spLocks noChangeArrowheads="1"/>
          </p:cNvSpPr>
          <p:nvPr/>
        </p:nvSpPr>
        <p:spPr bwMode="auto">
          <a:xfrm>
            <a:off x="323527" y="1559977"/>
            <a:ext cx="1011873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Raccordement local UVE</a:t>
            </a:r>
          </a:p>
        </p:txBody>
      </p:sp>
      <p:pic>
        <p:nvPicPr>
          <p:cNvPr id="55" name="Picture 2" descr="Panneau de signalisation de chantier temporaire - AK3 - Rétrécissement de  chaussée - Manutan.f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6" y="998130"/>
            <a:ext cx="207651" cy="2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Connecteur droit 55"/>
          <p:cNvCxnSpPr>
            <a:stCxn id="54" idx="0"/>
          </p:cNvCxnSpPr>
          <p:nvPr/>
        </p:nvCxnSpPr>
        <p:spPr>
          <a:xfrm flipH="1" flipV="1">
            <a:off x="719574" y="1328893"/>
            <a:ext cx="109890" cy="2310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2561628" y="4077072"/>
            <a:ext cx="1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8"/>
          <p:cNvSpPr txBox="1">
            <a:spLocks noChangeArrowheads="1"/>
          </p:cNvSpPr>
          <p:nvPr/>
        </p:nvSpPr>
        <p:spPr bwMode="auto">
          <a:xfrm>
            <a:off x="1973202" y="4396805"/>
            <a:ext cx="739423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Rue Sevin</a:t>
            </a:r>
          </a:p>
        </p:txBody>
      </p:sp>
      <p:cxnSp>
        <p:nvCxnSpPr>
          <p:cNvPr id="59" name="Connecteur droit 58"/>
          <p:cNvCxnSpPr>
            <a:stCxn id="58" idx="0"/>
          </p:cNvCxnSpPr>
          <p:nvPr/>
        </p:nvCxnSpPr>
        <p:spPr>
          <a:xfrm flipV="1">
            <a:off x="2342914" y="4240604"/>
            <a:ext cx="149936" cy="156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13" y="4054400"/>
            <a:ext cx="166688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8"/>
          <p:cNvSpPr txBox="1">
            <a:spLocks noChangeArrowheads="1"/>
          </p:cNvSpPr>
          <p:nvPr/>
        </p:nvSpPr>
        <p:spPr bwMode="auto">
          <a:xfrm>
            <a:off x="3500544" y="2958492"/>
            <a:ext cx="1095788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fr-FR" altLang="fr-FR" sz="1000" b="1" dirty="0"/>
              <a:t>Avenue Michelet</a:t>
            </a:r>
          </a:p>
        </p:txBody>
      </p:sp>
      <p:cxnSp>
        <p:nvCxnSpPr>
          <p:cNvPr id="67" name="Connecteur droit 66"/>
          <p:cNvCxnSpPr>
            <a:stCxn id="66" idx="2"/>
          </p:cNvCxnSpPr>
          <p:nvPr/>
        </p:nvCxnSpPr>
        <p:spPr>
          <a:xfrm flipH="1">
            <a:off x="3794133" y="3204713"/>
            <a:ext cx="254305" cy="214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3678112" y="3477707"/>
            <a:ext cx="263705" cy="283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10" y="3425665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RÃ©sultat de recherche d'images pour &quot;PANNEAU ALTERNAT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78" y="3432270"/>
            <a:ext cx="254305" cy="22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56316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ex">
  <a:themeElements>
    <a:clrScheme name="Simple Light">
      <a:dk1>
        <a:srgbClr val="000000"/>
      </a:dk1>
      <a:lt1>
        <a:srgbClr val="FFFFFF"/>
      </a:lt1>
      <a:dk2>
        <a:srgbClr val="434341"/>
      </a:dk2>
      <a:lt2>
        <a:srgbClr val="EEEEEE"/>
      </a:lt2>
      <a:accent1>
        <a:srgbClr val="AC0066"/>
      </a:accent1>
      <a:accent2>
        <a:srgbClr val="00874D"/>
      </a:accent2>
      <a:accent3>
        <a:srgbClr val="8092C8"/>
      </a:accent3>
      <a:accent4>
        <a:srgbClr val="A9F4CD"/>
      </a:accent4>
      <a:accent5>
        <a:srgbClr val="E6007E"/>
      </a:accent5>
      <a:accent6>
        <a:srgbClr val="5C1663"/>
      </a:accent6>
      <a:hlink>
        <a:srgbClr val="B5DBD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54352</TotalTime>
  <Words>626</Words>
  <Application>Microsoft Office PowerPoint</Application>
  <PresentationFormat>Affichage à l'écran (4:3)</PresentationFormat>
  <Paragraphs>308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Dosis Light</vt:lpstr>
      <vt:lpstr>Dosis Medium</vt:lpstr>
      <vt:lpstr>Times New Roman</vt:lpstr>
      <vt:lpstr>Work Sans</vt:lpstr>
      <vt:lpstr>Conception personnalisée</vt:lpstr>
      <vt:lpstr>idex</vt:lpstr>
      <vt:lpstr>Présentation des travaux de réseaux  AGEN CHALEUR URBAINE</vt:lpstr>
      <vt:lpstr>Programme 2024</vt:lpstr>
      <vt:lpstr>Programme 2024 │Aperçu Mensuel</vt:lpstr>
      <vt:lpstr>Programme 2024 │Aperçu Mensuel</vt:lpstr>
      <vt:lpstr>Programme 2025</vt:lpstr>
      <vt:lpstr>Programme 2025 │Aperçu Mensuel</vt:lpstr>
      <vt:lpstr>Programme 2025 │Aperçu Mensuel</vt:lpstr>
      <vt:lpstr>Programme 2025 │Aperçu Mensuel</vt:lpstr>
      <vt:lpstr>Programme 2025 │Aperçu Mensuel</vt:lpstr>
      <vt:lpstr>Programme 2025 │Aperçu Mensuel</vt:lpstr>
      <vt:lpstr>2. Programme 2024 │Aperçu Mensuel</vt:lpstr>
      <vt:lpstr>Programme 2025 │Aperçu Mensuel</vt:lpstr>
      <vt:lpstr>Programme 2025 │Aperçu Mensuel</vt:lpstr>
      <vt:lpstr>Programme 2025 │Aperçu Mensuel</vt:lpstr>
      <vt:lpstr>Programme 2025 │Aperçu Mensuel</vt:lpstr>
    </vt:vector>
  </TitlesOfParts>
  <Company>Gaz de Bordeaux / Régaz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JACOPY Jessica</dc:creator>
  <cp:lastModifiedBy>REIGNIER Virginie</cp:lastModifiedBy>
  <cp:revision>627</cp:revision>
  <dcterms:created xsi:type="dcterms:W3CDTF">2020-09-09T08:02:29Z</dcterms:created>
  <dcterms:modified xsi:type="dcterms:W3CDTF">2024-10-25T12:03:42Z</dcterms:modified>
</cp:coreProperties>
</file>